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9" r:id="rId3"/>
    <p:sldId id="288" r:id="rId4"/>
    <p:sldId id="298" r:id="rId5"/>
    <p:sldId id="296" r:id="rId6"/>
    <p:sldId id="297" r:id="rId7"/>
    <p:sldId id="299" r:id="rId8"/>
    <p:sldId id="260" r:id="rId9"/>
    <p:sldId id="286" r:id="rId10"/>
    <p:sldId id="281" r:id="rId11"/>
    <p:sldId id="276" r:id="rId12"/>
    <p:sldId id="279" r:id="rId13"/>
    <p:sldId id="280" r:id="rId14"/>
    <p:sldId id="278" r:id="rId15"/>
    <p:sldId id="277" r:id="rId16"/>
    <p:sldId id="287" r:id="rId17"/>
    <p:sldId id="261" r:id="rId18"/>
    <p:sldId id="263" r:id="rId19"/>
    <p:sldId id="265" r:id="rId20"/>
    <p:sldId id="266" r:id="rId21"/>
    <p:sldId id="268" r:id="rId22"/>
    <p:sldId id="269" r:id="rId23"/>
    <p:sldId id="293" r:id="rId24"/>
    <p:sldId id="292" r:id="rId25"/>
    <p:sldId id="270" r:id="rId26"/>
    <p:sldId id="294" r:id="rId27"/>
    <p:sldId id="289" r:id="rId28"/>
    <p:sldId id="300" r:id="rId29"/>
    <p:sldId id="301" r:id="rId30"/>
    <p:sldId id="290"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000" autoAdjust="0"/>
    <p:restoredTop sz="94660"/>
  </p:normalViewPr>
  <p:slideViewPr>
    <p:cSldViewPr snapToGrid="0">
      <p:cViewPr>
        <p:scale>
          <a:sx n="66" d="100"/>
          <a:sy n="66" d="100"/>
        </p:scale>
        <p:origin x="-900" y="-144"/>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2B677A8-6239-43B9-AED0-07B6A4820D90}" type="datetimeFigureOut">
              <a:rPr lang="en-US" smtClean="0"/>
              <a:pPr/>
              <a:t>03/04/2021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0B8B75-120A-4B68-88B0-6F43BA363945}" type="slidenum">
              <a:rPr lang="en-US" smtClean="0"/>
              <a:pPr/>
              <a:t>‹#›</a:t>
            </a:fld>
            <a:endParaRPr lang="en-US"/>
          </a:p>
        </p:txBody>
      </p:sp>
    </p:spTree>
    <p:extLst>
      <p:ext uri="{BB962C8B-B14F-4D97-AF65-F5344CB8AC3E}">
        <p14:creationId xmlns="" xmlns:p14="http://schemas.microsoft.com/office/powerpoint/2010/main" val="10308209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B677A8-6239-43B9-AED0-07B6A4820D90}" type="datetimeFigureOut">
              <a:rPr lang="en-US" smtClean="0"/>
              <a:pPr/>
              <a:t>03/04/2021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0B8B75-120A-4B68-88B0-6F43BA363945}" type="slidenum">
              <a:rPr lang="en-US" smtClean="0"/>
              <a:pPr/>
              <a:t>‹#›</a:t>
            </a:fld>
            <a:endParaRPr lang="en-US"/>
          </a:p>
        </p:txBody>
      </p:sp>
    </p:spTree>
    <p:extLst>
      <p:ext uri="{BB962C8B-B14F-4D97-AF65-F5344CB8AC3E}">
        <p14:creationId xmlns="" xmlns:p14="http://schemas.microsoft.com/office/powerpoint/2010/main" val="41284573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B677A8-6239-43B9-AED0-07B6A4820D90}" type="datetimeFigureOut">
              <a:rPr lang="en-US" smtClean="0"/>
              <a:pPr/>
              <a:t>03/04/2021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0B8B75-120A-4B68-88B0-6F43BA363945}" type="slidenum">
              <a:rPr lang="en-US" smtClean="0"/>
              <a:pPr/>
              <a:t>‹#›</a:t>
            </a:fld>
            <a:endParaRPr lang="en-US"/>
          </a:p>
        </p:txBody>
      </p:sp>
    </p:spTree>
    <p:extLst>
      <p:ext uri="{BB962C8B-B14F-4D97-AF65-F5344CB8AC3E}">
        <p14:creationId xmlns="" xmlns:p14="http://schemas.microsoft.com/office/powerpoint/2010/main" val="17706737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B677A8-6239-43B9-AED0-07B6A4820D90}" type="datetimeFigureOut">
              <a:rPr lang="en-US" smtClean="0"/>
              <a:pPr/>
              <a:t>03/04/2021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0B8B75-120A-4B68-88B0-6F43BA363945}" type="slidenum">
              <a:rPr lang="en-US" smtClean="0"/>
              <a:pPr/>
              <a:t>‹#›</a:t>
            </a:fld>
            <a:endParaRPr lang="en-US"/>
          </a:p>
        </p:txBody>
      </p:sp>
    </p:spTree>
    <p:extLst>
      <p:ext uri="{BB962C8B-B14F-4D97-AF65-F5344CB8AC3E}">
        <p14:creationId xmlns="" xmlns:p14="http://schemas.microsoft.com/office/powerpoint/2010/main" val="14483123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2B677A8-6239-43B9-AED0-07B6A4820D90}" type="datetimeFigureOut">
              <a:rPr lang="en-US" smtClean="0"/>
              <a:pPr/>
              <a:t>03/04/2021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0B8B75-120A-4B68-88B0-6F43BA363945}" type="slidenum">
              <a:rPr lang="en-US" smtClean="0"/>
              <a:pPr/>
              <a:t>‹#›</a:t>
            </a:fld>
            <a:endParaRPr lang="en-US"/>
          </a:p>
        </p:txBody>
      </p:sp>
    </p:spTree>
    <p:extLst>
      <p:ext uri="{BB962C8B-B14F-4D97-AF65-F5344CB8AC3E}">
        <p14:creationId xmlns="" xmlns:p14="http://schemas.microsoft.com/office/powerpoint/2010/main" val="37596311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2B677A8-6239-43B9-AED0-07B6A4820D90}" type="datetimeFigureOut">
              <a:rPr lang="en-US" smtClean="0"/>
              <a:pPr/>
              <a:t>03/04/2021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0B8B75-120A-4B68-88B0-6F43BA363945}" type="slidenum">
              <a:rPr lang="en-US" smtClean="0"/>
              <a:pPr/>
              <a:t>‹#›</a:t>
            </a:fld>
            <a:endParaRPr lang="en-US"/>
          </a:p>
        </p:txBody>
      </p:sp>
    </p:spTree>
    <p:extLst>
      <p:ext uri="{BB962C8B-B14F-4D97-AF65-F5344CB8AC3E}">
        <p14:creationId xmlns="" xmlns:p14="http://schemas.microsoft.com/office/powerpoint/2010/main" val="36081801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2B677A8-6239-43B9-AED0-07B6A4820D90}" type="datetimeFigureOut">
              <a:rPr lang="en-US" smtClean="0"/>
              <a:pPr/>
              <a:t>03/04/2021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90B8B75-120A-4B68-88B0-6F43BA363945}" type="slidenum">
              <a:rPr lang="en-US" smtClean="0"/>
              <a:pPr/>
              <a:t>‹#›</a:t>
            </a:fld>
            <a:endParaRPr lang="en-US"/>
          </a:p>
        </p:txBody>
      </p:sp>
    </p:spTree>
    <p:extLst>
      <p:ext uri="{BB962C8B-B14F-4D97-AF65-F5344CB8AC3E}">
        <p14:creationId xmlns="" xmlns:p14="http://schemas.microsoft.com/office/powerpoint/2010/main" val="13828914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2B677A8-6239-43B9-AED0-07B6A4820D90}" type="datetimeFigureOut">
              <a:rPr lang="en-US" smtClean="0"/>
              <a:pPr/>
              <a:t>03/04/2021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90B8B75-120A-4B68-88B0-6F43BA363945}" type="slidenum">
              <a:rPr lang="en-US" smtClean="0"/>
              <a:pPr/>
              <a:t>‹#›</a:t>
            </a:fld>
            <a:endParaRPr lang="en-US"/>
          </a:p>
        </p:txBody>
      </p:sp>
    </p:spTree>
    <p:extLst>
      <p:ext uri="{BB962C8B-B14F-4D97-AF65-F5344CB8AC3E}">
        <p14:creationId xmlns="" xmlns:p14="http://schemas.microsoft.com/office/powerpoint/2010/main" val="34319298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B677A8-6239-43B9-AED0-07B6A4820D90}" type="datetimeFigureOut">
              <a:rPr lang="en-US" smtClean="0"/>
              <a:pPr/>
              <a:t>03/04/2021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90B8B75-120A-4B68-88B0-6F43BA363945}" type="slidenum">
              <a:rPr lang="en-US" smtClean="0"/>
              <a:pPr/>
              <a:t>‹#›</a:t>
            </a:fld>
            <a:endParaRPr lang="en-US"/>
          </a:p>
        </p:txBody>
      </p:sp>
    </p:spTree>
    <p:extLst>
      <p:ext uri="{BB962C8B-B14F-4D97-AF65-F5344CB8AC3E}">
        <p14:creationId xmlns="" xmlns:p14="http://schemas.microsoft.com/office/powerpoint/2010/main" val="19632178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B677A8-6239-43B9-AED0-07B6A4820D90}" type="datetimeFigureOut">
              <a:rPr lang="en-US" smtClean="0"/>
              <a:pPr/>
              <a:t>03/04/2021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0B8B75-120A-4B68-88B0-6F43BA363945}" type="slidenum">
              <a:rPr lang="en-US" smtClean="0"/>
              <a:pPr/>
              <a:t>‹#›</a:t>
            </a:fld>
            <a:endParaRPr lang="en-US"/>
          </a:p>
        </p:txBody>
      </p:sp>
    </p:spTree>
    <p:extLst>
      <p:ext uri="{BB962C8B-B14F-4D97-AF65-F5344CB8AC3E}">
        <p14:creationId xmlns="" xmlns:p14="http://schemas.microsoft.com/office/powerpoint/2010/main" val="221912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B677A8-6239-43B9-AED0-07B6A4820D90}" type="datetimeFigureOut">
              <a:rPr lang="en-US" smtClean="0"/>
              <a:pPr/>
              <a:t>03/04/2021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0B8B75-120A-4B68-88B0-6F43BA363945}" type="slidenum">
              <a:rPr lang="en-US" smtClean="0"/>
              <a:pPr/>
              <a:t>‹#›</a:t>
            </a:fld>
            <a:endParaRPr lang="en-US"/>
          </a:p>
        </p:txBody>
      </p:sp>
    </p:spTree>
    <p:extLst>
      <p:ext uri="{BB962C8B-B14F-4D97-AF65-F5344CB8AC3E}">
        <p14:creationId xmlns="" xmlns:p14="http://schemas.microsoft.com/office/powerpoint/2010/main" val="22432888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B677A8-6239-43B9-AED0-07B6A4820D90}" type="datetimeFigureOut">
              <a:rPr lang="en-US" smtClean="0"/>
              <a:pPr/>
              <a:t>03/04/2021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0B8B75-120A-4B68-88B0-6F43BA363945}" type="slidenum">
              <a:rPr lang="en-US" smtClean="0"/>
              <a:pPr/>
              <a:t>‹#›</a:t>
            </a:fld>
            <a:endParaRPr lang="en-US"/>
          </a:p>
        </p:txBody>
      </p:sp>
    </p:spTree>
    <p:extLst>
      <p:ext uri="{BB962C8B-B14F-4D97-AF65-F5344CB8AC3E}">
        <p14:creationId xmlns="" xmlns:p14="http://schemas.microsoft.com/office/powerpoint/2010/main" val="40654727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6.xml"/><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8.jpeg"/><Relationship Id="rId1" Type="http://schemas.openxmlformats.org/officeDocument/2006/relationships/slideLayout" Target="../slideLayouts/slideLayout6.xml"/><Relationship Id="rId5" Type="http://schemas.openxmlformats.org/officeDocument/2006/relationships/image" Target="../media/image19.png"/><Relationship Id="rId4" Type="http://schemas.openxmlformats.org/officeDocument/2006/relationships/image" Target="../media/image8.jpeg"/></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0.jpeg"/><Relationship Id="rId1" Type="http://schemas.openxmlformats.org/officeDocument/2006/relationships/slideLayout" Target="../slideLayouts/slideLayout6.xml"/><Relationship Id="rId4" Type="http://schemas.openxmlformats.org/officeDocument/2006/relationships/image" Target="../media/image21.jpeg"/></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6.xml"/><Relationship Id="rId5" Type="http://schemas.openxmlformats.org/officeDocument/2006/relationships/image" Target="../media/image25.png"/><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6.xml"/><Relationship Id="rId4" Type="http://schemas.openxmlformats.org/officeDocument/2006/relationships/image" Target="../media/image36.jpeg"/></Relationships>
</file>

<file path=ppt/slides/_rels/slide2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 Id="rId4" Type="http://schemas.openxmlformats.org/officeDocument/2006/relationships/image" Target="../media/image45.pn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4432" y="2810422"/>
            <a:ext cx="10515600" cy="1325563"/>
          </a:xfrm>
        </p:spPr>
        <p:txBody>
          <a:bodyPr>
            <a:noAutofit/>
          </a:bodyPr>
          <a:lstStyle/>
          <a:p>
            <a:r>
              <a:rPr lang="en-US" sz="6000" dirty="0" smtClean="0"/>
              <a:t/>
            </a:r>
            <a:br>
              <a:rPr lang="en-US" sz="6000" dirty="0" smtClean="0"/>
            </a:br>
            <a:r>
              <a:rPr lang="gu-IN" sz="6000" dirty="0" smtClean="0"/>
              <a:t>ક્ષયના કારણો , લક્ષણો અને સારવારઃ </a:t>
            </a:r>
            <a:r>
              <a:rPr lang="en-US" sz="6000" dirty="0"/>
              <a:t/>
            </a:r>
            <a:br>
              <a:rPr lang="en-US" sz="6000" dirty="0"/>
            </a:br>
            <a:endParaRPr lang="en-US" sz="6000" dirty="0"/>
          </a:p>
        </p:txBody>
      </p:sp>
      <p:sp>
        <p:nvSpPr>
          <p:cNvPr id="3" name="Rectangle 2"/>
          <p:cNvSpPr/>
          <p:nvPr/>
        </p:nvSpPr>
        <p:spPr>
          <a:xfrm>
            <a:off x="4143380" y="4887869"/>
            <a:ext cx="4151870" cy="1508105"/>
          </a:xfrm>
          <a:prstGeom prst="rect">
            <a:avLst/>
          </a:prstGeom>
        </p:spPr>
        <p:txBody>
          <a:bodyPr wrap="square">
            <a:spAutoFit/>
          </a:bodyPr>
          <a:lstStyle/>
          <a:p>
            <a:r>
              <a:rPr lang="en-US" sz="3600" b="1" u="sng" dirty="0"/>
              <a:t>DRASHTI J BARAIYA </a:t>
            </a:r>
          </a:p>
          <a:p>
            <a:r>
              <a:rPr lang="en-US" sz="3600" b="1" u="sng" dirty="0"/>
              <a:t>YOGA </a:t>
            </a:r>
            <a:r>
              <a:rPr lang="en-US" sz="3600" b="1" u="sng" dirty="0" smtClean="0"/>
              <a:t>LECTURER</a:t>
            </a:r>
          </a:p>
          <a:p>
            <a:r>
              <a:rPr lang="en-US" sz="2000" b="1" u="sng" dirty="0" smtClean="0"/>
              <a:t>Shree </a:t>
            </a:r>
            <a:r>
              <a:rPr lang="en-US" sz="2000" b="1" u="sng" dirty="0" err="1" smtClean="0"/>
              <a:t>somnth</a:t>
            </a:r>
            <a:r>
              <a:rPr lang="en-US" sz="2000" b="1" u="sng" dirty="0" smtClean="0"/>
              <a:t> Sanskrit university</a:t>
            </a:r>
            <a:endParaRPr lang="en-US" sz="2000" b="1" u="sng" dirty="0"/>
          </a:p>
        </p:txBody>
      </p:sp>
      <p:sp>
        <p:nvSpPr>
          <p:cNvPr id="4" name="Rectangle 3"/>
          <p:cNvSpPr/>
          <p:nvPr/>
        </p:nvSpPr>
        <p:spPr>
          <a:xfrm>
            <a:off x="3636818" y="1219199"/>
            <a:ext cx="4918364" cy="895630"/>
          </a:xfrm>
          <a:prstGeom prst="rect">
            <a:avLst/>
          </a:prstGeom>
          <a:noFill/>
        </p:spPr>
        <p:style>
          <a:lnRef idx="1">
            <a:schemeClr val="accent2"/>
          </a:lnRef>
          <a:fillRef idx="2">
            <a:schemeClr val="accent2"/>
          </a:fillRef>
          <a:effectRef idx="1">
            <a:schemeClr val="accent2"/>
          </a:effectRef>
          <a:fontRef idx="minor">
            <a:schemeClr val="dk1"/>
          </a:fontRef>
        </p:style>
        <p:txBody>
          <a:bodyPr wrap="square">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marL="342900" indent="-342900" algn="ctr">
              <a:lnSpc>
                <a:spcPct val="90000"/>
              </a:lnSpc>
              <a:spcBef>
                <a:spcPct val="20000"/>
              </a:spcBef>
              <a:defRPr/>
            </a:pPr>
            <a:r>
              <a:rPr lang="hi-IN" sz="3600" b="1" dirty="0" smtClean="0">
                <a:solidFill>
                  <a:schemeClr val="bg1"/>
                </a:solidFill>
                <a:latin typeface="ChanakyaBBTUni" pitchFamily="2" charset="0"/>
                <a:ea typeface="Arial Unicode MS" pitchFamily="34" charset="-128"/>
                <a:cs typeface="ChanakyaBBTUni" pitchFamily="2" charset="0"/>
              </a:rPr>
              <a:t>श्रीसोमनाथसंस्कृतविश्वविद्यालयः</a:t>
            </a:r>
          </a:p>
          <a:p>
            <a:pPr marL="342900" indent="-342900" algn="ctr">
              <a:lnSpc>
                <a:spcPct val="90000"/>
              </a:lnSpc>
              <a:spcBef>
                <a:spcPct val="20000"/>
              </a:spcBef>
              <a:defRPr/>
            </a:pPr>
            <a:r>
              <a:rPr lang="hi-IN" dirty="0" smtClean="0">
                <a:solidFill>
                  <a:schemeClr val="bg1"/>
                </a:solidFill>
                <a:latin typeface="ChanakyaBBTUni" pitchFamily="2" charset="0"/>
                <a:ea typeface="Arial Unicode MS" pitchFamily="34" charset="-128"/>
                <a:cs typeface="ChanakyaBBTUni" pitchFamily="2" charset="0"/>
              </a:rPr>
              <a:t>राजेन्द्रभुवन मार्गः, वेरावलम् – ३६२२६६ गीर सोमनाथः (गुजरातम्)</a:t>
            </a:r>
            <a:endParaRPr lang="en-US" dirty="0" smtClean="0">
              <a:solidFill>
                <a:schemeClr val="bg1"/>
              </a:solidFill>
              <a:latin typeface="ChanakyaBBTUni" pitchFamily="2" charset="0"/>
              <a:ea typeface="Arial Unicode MS" pitchFamily="34" charset="-128"/>
              <a:cs typeface="ChanakyaBBTUni" pitchFamily="2" charset="0"/>
            </a:endParaRPr>
          </a:p>
        </p:txBody>
      </p:sp>
      <p:pic>
        <p:nvPicPr>
          <p:cNvPr id="5" name="Picture 4" descr="G:\Janaki\SSSU\Logo copy1.jpg"/>
          <p:cNvPicPr>
            <a:picLocks noChangeAspect="1" noChangeArrowheads="1"/>
          </p:cNvPicPr>
          <p:nvPr/>
        </p:nvPicPr>
        <p:blipFill>
          <a:blip r:embed="rId2">
            <a:clrChange>
              <a:clrFrom>
                <a:srgbClr val="FFFFFE"/>
              </a:clrFrom>
              <a:clrTo>
                <a:srgbClr val="FFFFFE">
                  <a:alpha val="0"/>
                </a:srgbClr>
              </a:clrTo>
            </a:clrChange>
          </a:blip>
          <a:srcRect/>
          <a:stretch>
            <a:fillRect/>
          </a:stretch>
        </p:blipFill>
        <p:spPr bwMode="auto">
          <a:xfrm>
            <a:off x="5634457" y="0"/>
            <a:ext cx="923086" cy="1066800"/>
          </a:xfrm>
          <a:prstGeom prst="rect">
            <a:avLst/>
          </a:prstGeom>
          <a:noFill/>
        </p:spPr>
      </p:pic>
    </p:spTree>
    <p:extLst>
      <p:ext uri="{BB962C8B-B14F-4D97-AF65-F5344CB8AC3E}">
        <p14:creationId xmlns="" xmlns:p14="http://schemas.microsoft.com/office/powerpoint/2010/main" val="1762080906"/>
      </p:ext>
    </p:extLst>
  </p:cSld>
  <p:clrMapOvr>
    <a:masterClrMapping/>
  </p:clrMapOvr>
  <mc:AlternateContent xmlns:mc="http://schemas.openxmlformats.org/markup-compatibility/2006">
    <mc:Choice xmlns=""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9941" y="1"/>
            <a:ext cx="10515600" cy="1012874"/>
          </a:xfrm>
        </p:spPr>
        <p:txBody>
          <a:bodyPr/>
          <a:lstStyle/>
          <a:p>
            <a:r>
              <a:rPr lang="gu-IN" dirty="0" smtClean="0">
                <a:latin typeface="Calibri" panose="020F0502020204030204" pitchFamily="34" charset="0"/>
                <a:ea typeface="Calibri" panose="020F0502020204030204" pitchFamily="34" charset="0"/>
              </a:rPr>
              <a:t> લક્ષણો </a:t>
            </a:r>
            <a:endParaRPr lang="en-US" dirty="0"/>
          </a:p>
        </p:txBody>
      </p:sp>
      <p:sp>
        <p:nvSpPr>
          <p:cNvPr id="3" name="Rectangle 2"/>
          <p:cNvSpPr/>
          <p:nvPr/>
        </p:nvSpPr>
        <p:spPr>
          <a:xfrm>
            <a:off x="649941" y="1184384"/>
            <a:ext cx="10461812" cy="5538889"/>
          </a:xfrm>
          <a:prstGeom prst="rect">
            <a:avLst/>
          </a:prstGeom>
        </p:spPr>
        <p:txBody>
          <a:bodyPr wrap="square">
            <a:spAutoFit/>
          </a:bodyPr>
          <a:lstStyle/>
          <a:p>
            <a:pPr marL="342900" indent="-342900">
              <a:lnSpc>
                <a:spcPct val="107000"/>
              </a:lnSpc>
              <a:spcAft>
                <a:spcPts val="800"/>
              </a:spcAft>
              <a:buFont typeface="Wingdings" panose="05000000000000000000" pitchFamily="2" charset="2"/>
              <a:buChar char="§"/>
            </a:pPr>
            <a:r>
              <a:rPr lang="gu-IN" sz="1600" dirty="0">
                <a:latin typeface="Calibri" panose="020F0502020204030204" pitchFamily="34" charset="0"/>
                <a:ea typeface="Calibri" panose="020F0502020204030204" pitchFamily="34" charset="0"/>
              </a:rPr>
              <a:t> </a:t>
            </a:r>
            <a:r>
              <a:rPr lang="gu-IN" sz="1600" dirty="0" smtClean="0">
                <a:latin typeface="Calibri" panose="020F0502020204030204" pitchFamily="34" charset="0"/>
                <a:ea typeface="Calibri" panose="020F0502020204030204" pitchFamily="34" charset="0"/>
              </a:rPr>
              <a:t>ક્ષયથી ઉત્તપન્ન થયેલ કફથી ઉધરસ પણ થાય છે. </a:t>
            </a:r>
            <a:endParaRPr lang="gu-IN" sz="2000" dirty="0">
              <a:latin typeface="Calibri" panose="020F0502020204030204" pitchFamily="34" charset="0"/>
              <a:ea typeface="Calibri" panose="020F0502020204030204" pitchFamily="34" charset="0"/>
            </a:endParaRPr>
          </a:p>
          <a:p>
            <a:pPr marL="342900" indent="-342900">
              <a:lnSpc>
                <a:spcPct val="107000"/>
              </a:lnSpc>
              <a:spcAft>
                <a:spcPts val="800"/>
              </a:spcAft>
              <a:buFont typeface="Wingdings" panose="05000000000000000000" pitchFamily="2" charset="2"/>
              <a:buChar char="§"/>
            </a:pPr>
            <a:r>
              <a:rPr lang="gu-IN" sz="1600" dirty="0" smtClean="0">
                <a:latin typeface="Calibri" panose="020F0502020204030204" pitchFamily="34" charset="0"/>
                <a:ea typeface="Calibri" panose="020F0502020204030204" pitchFamily="34" charset="0"/>
              </a:rPr>
              <a:t> ફેફસાના </a:t>
            </a:r>
            <a:r>
              <a:rPr lang="gu-IN" sz="1600" dirty="0">
                <a:latin typeface="Calibri" panose="020F0502020204030204" pitchFamily="34" charset="0"/>
                <a:ea typeface="Calibri" panose="020F0502020204030204" pitchFamily="34" charset="0"/>
              </a:rPr>
              <a:t>ક્ષયમાં </a:t>
            </a:r>
            <a:r>
              <a:rPr lang="gu-IN" sz="1600" dirty="0" smtClean="0">
                <a:latin typeface="Calibri" panose="020F0502020204030204" pitchFamily="34" charset="0"/>
                <a:ea typeface="Calibri" panose="020F0502020204030204" pitchFamily="34" charset="0"/>
              </a:rPr>
              <a:t>પ્રાથમિક અવસ્થામાં લક્ષણ જોવા મળતા નથી જેથી ઘણા માણસોને ખ્યાલ પણ નથી કે તે ક્ષયનો ભોગ બનેલ છે. તેને જણ ન થવાને કારણે તેની રોગપ્રતિકારક શક્તિ નબળી હોય શકે  છે તે માત્ર થોડા સમય પૂરતા  ફિકકા પડે  છે.</a:t>
            </a:r>
            <a:endParaRPr lang="gu-IN" sz="2000" dirty="0">
              <a:latin typeface="Calibri" panose="020F0502020204030204" pitchFamily="34" charset="0"/>
              <a:ea typeface="Calibri" panose="020F0502020204030204" pitchFamily="34" charset="0"/>
            </a:endParaRPr>
          </a:p>
          <a:p>
            <a:pPr marL="342900" indent="-342900">
              <a:lnSpc>
                <a:spcPct val="107000"/>
              </a:lnSpc>
              <a:spcAft>
                <a:spcPts val="800"/>
              </a:spcAft>
              <a:buFont typeface="Wingdings" panose="05000000000000000000" pitchFamily="2" charset="2"/>
              <a:buChar char="§"/>
            </a:pPr>
            <a:r>
              <a:rPr lang="gu-IN" sz="1600" dirty="0">
                <a:latin typeface="Calibri" panose="020F0502020204030204" pitchFamily="34" charset="0"/>
                <a:ea typeface="Calibri" panose="020F0502020204030204" pitchFamily="34" charset="0"/>
              </a:rPr>
              <a:t> કારોડરજ્જુના </a:t>
            </a:r>
            <a:r>
              <a:rPr lang="gu-IN" sz="1600" dirty="0" smtClean="0">
                <a:latin typeface="Calibri" panose="020F0502020204030204" pitchFamily="34" charset="0"/>
                <a:ea typeface="Calibri" panose="020F0502020204030204" pitchFamily="34" charset="0"/>
              </a:rPr>
              <a:t>ક્ષયના </a:t>
            </a:r>
            <a:r>
              <a:rPr lang="gu-IN" sz="1600" dirty="0">
                <a:latin typeface="Calibri" panose="020F0502020204030204" pitchFamily="34" charset="0"/>
                <a:ea typeface="Calibri" panose="020F0502020204030204" pitchFamily="34" charset="0"/>
              </a:rPr>
              <a:t>કારણે </a:t>
            </a:r>
            <a:r>
              <a:rPr lang="gu-IN" sz="1600" dirty="0" smtClean="0">
                <a:latin typeface="Calibri" panose="020F0502020204030204" pitchFamily="34" charset="0"/>
                <a:ea typeface="Calibri" panose="020F0502020204030204" pitchFamily="34" charset="0"/>
              </a:rPr>
              <a:t>કારોડરજ્જુ બહાર અને અંદરની બાજુએ પીઠ વિષમ હોયતો વળી જાય છે. </a:t>
            </a:r>
            <a:endParaRPr lang="gu-IN" sz="2000" dirty="0">
              <a:latin typeface="Calibri" panose="020F0502020204030204" pitchFamily="34" charset="0"/>
              <a:ea typeface="Calibri" panose="020F0502020204030204" pitchFamily="34" charset="0"/>
            </a:endParaRPr>
          </a:p>
          <a:p>
            <a:pPr marL="342900" indent="-342900">
              <a:lnSpc>
                <a:spcPct val="107000"/>
              </a:lnSpc>
              <a:spcAft>
                <a:spcPts val="800"/>
              </a:spcAft>
              <a:buFont typeface="Wingdings" panose="05000000000000000000" pitchFamily="2" charset="2"/>
              <a:buChar char="§"/>
            </a:pPr>
            <a:r>
              <a:rPr lang="gu-IN" sz="1600" dirty="0" smtClean="0">
                <a:latin typeface="Calibri" panose="020F0502020204030204" pitchFamily="34" charset="0"/>
                <a:ea typeface="Calibri" panose="020F0502020204030204" pitchFamily="34" charset="0"/>
              </a:rPr>
              <a:t> ફેફસાના </a:t>
            </a:r>
            <a:r>
              <a:rPr lang="gu-IN" sz="1600" dirty="0">
                <a:latin typeface="Calibri" panose="020F0502020204030204" pitchFamily="34" charset="0"/>
                <a:ea typeface="Calibri" panose="020F0502020204030204" pitchFamily="34" charset="0"/>
              </a:rPr>
              <a:t>ક્ષયના </a:t>
            </a:r>
            <a:r>
              <a:rPr lang="gu-IN" sz="1600" dirty="0" smtClean="0">
                <a:latin typeface="Calibri" panose="020F0502020204030204" pitchFamily="34" charset="0"/>
                <a:ea typeface="Calibri" panose="020F0502020204030204" pitchFamily="34" charset="0"/>
              </a:rPr>
              <a:t>લક્ષણો અવસ્થા પ્રમાણે જુદાં-જુદાં જોવા મળે છે. </a:t>
            </a:r>
            <a:endParaRPr lang="gu-IN" sz="2000" dirty="0">
              <a:latin typeface="Calibri" panose="020F0502020204030204" pitchFamily="34" charset="0"/>
              <a:ea typeface="Calibri" panose="020F0502020204030204" pitchFamily="34" charset="0"/>
            </a:endParaRPr>
          </a:p>
          <a:p>
            <a:pPr marL="342900" indent="-342900">
              <a:lnSpc>
                <a:spcPct val="107000"/>
              </a:lnSpc>
              <a:spcAft>
                <a:spcPts val="800"/>
              </a:spcAft>
              <a:buFont typeface="Wingdings" panose="05000000000000000000" pitchFamily="2" charset="2"/>
              <a:buChar char="§"/>
            </a:pPr>
            <a:r>
              <a:rPr lang="gu-IN" sz="1600" dirty="0" smtClean="0">
                <a:latin typeface="Calibri" panose="020F0502020204030204" pitchFamily="34" charset="0"/>
                <a:ea typeface="Calibri" panose="020F0502020204030204" pitchFamily="34" charset="0"/>
              </a:rPr>
              <a:t> સામાન્ય રીતે અશક્તિથી રોગની શરૂઆત થાય છે.</a:t>
            </a:r>
            <a:endParaRPr lang="gu-IN" sz="2000" dirty="0">
              <a:latin typeface="Calibri" panose="020F0502020204030204" pitchFamily="34" charset="0"/>
              <a:ea typeface="Calibri" panose="020F0502020204030204" pitchFamily="34" charset="0"/>
            </a:endParaRPr>
          </a:p>
          <a:p>
            <a:pPr marL="342900" indent="-342900">
              <a:lnSpc>
                <a:spcPct val="107000"/>
              </a:lnSpc>
              <a:spcAft>
                <a:spcPts val="800"/>
              </a:spcAft>
              <a:buFont typeface="Wingdings" panose="05000000000000000000" pitchFamily="2" charset="2"/>
              <a:buChar char="§"/>
            </a:pPr>
            <a:r>
              <a:rPr lang="gu-IN" sz="1600" dirty="0" smtClean="0">
                <a:latin typeface="Calibri" panose="020F0502020204030204" pitchFamily="34" charset="0"/>
                <a:ea typeface="Calibri" panose="020F0502020204030204" pitchFamily="34" charset="0"/>
              </a:rPr>
              <a:t> નાડી સ્પંદન </a:t>
            </a:r>
            <a:r>
              <a:rPr lang="en-US" sz="2000" dirty="0" smtClean="0">
                <a:effectLst/>
                <a:latin typeface="Calibri" panose="020F0502020204030204" pitchFamily="34" charset="0"/>
                <a:ea typeface="Calibri" panose="020F0502020204030204" pitchFamily="34" charset="0"/>
                <a:cs typeface="Mangal" panose="02040503050203030202" pitchFamily="18" charset="0"/>
              </a:rPr>
              <a:t>, </a:t>
            </a:r>
            <a:r>
              <a:rPr lang="gu-IN" sz="1600" dirty="0" smtClean="0">
                <a:latin typeface="Calibri" panose="020F0502020204030204" pitchFamily="34" charset="0"/>
                <a:ea typeface="Calibri" panose="020F0502020204030204" pitchFamily="34" charset="0"/>
              </a:rPr>
              <a:t>ઝડપથી બને છે.</a:t>
            </a:r>
          </a:p>
          <a:p>
            <a:pPr marL="342900" indent="-342900">
              <a:lnSpc>
                <a:spcPct val="107000"/>
              </a:lnSpc>
              <a:spcAft>
                <a:spcPts val="800"/>
              </a:spcAft>
              <a:buFont typeface="Wingdings" panose="05000000000000000000" pitchFamily="2" charset="2"/>
              <a:buChar char="§"/>
            </a:pPr>
            <a:r>
              <a:rPr lang="gu-IN" sz="1600" dirty="0" smtClean="0">
                <a:latin typeface="Calibri" panose="020F0502020204030204" pitchFamily="34" charset="0"/>
                <a:ea typeface="Calibri" panose="020F0502020204030204" pitchFamily="34" charset="0"/>
              </a:rPr>
              <a:t> પીડિતને ખોખરાયુક્ત ઉધરસ થાય છે </a:t>
            </a:r>
            <a:r>
              <a:rPr lang="gu-IN" sz="2000" dirty="0" smtClean="0">
                <a:latin typeface="Calibri" panose="020F0502020204030204" pitchFamily="34" charset="0"/>
                <a:ea typeface="Calibri" panose="020F0502020204030204" pitchFamily="34" charset="0"/>
              </a:rPr>
              <a:t>,</a:t>
            </a:r>
            <a:r>
              <a:rPr lang="gu-IN" sz="1600" dirty="0" smtClean="0">
                <a:latin typeface="Calibri" panose="020F0502020204030204" pitchFamily="34" charset="0"/>
                <a:ea typeface="Calibri" panose="020F0502020204030204" pitchFamily="34" charset="0"/>
              </a:rPr>
              <a:t> વઘારે કફ બહાર નીકળે છે</a:t>
            </a:r>
            <a:endParaRPr lang="gu-IN" sz="2000" dirty="0">
              <a:latin typeface="Calibri" panose="020F0502020204030204" pitchFamily="34" charset="0"/>
              <a:ea typeface="Calibri" panose="020F0502020204030204" pitchFamily="34" charset="0"/>
            </a:endParaRPr>
          </a:p>
          <a:p>
            <a:pPr marL="342900" indent="-342900">
              <a:lnSpc>
                <a:spcPct val="107000"/>
              </a:lnSpc>
              <a:spcAft>
                <a:spcPts val="800"/>
              </a:spcAft>
              <a:buFont typeface="Wingdings" panose="05000000000000000000" pitchFamily="2" charset="2"/>
              <a:buChar char="§"/>
            </a:pPr>
            <a:r>
              <a:rPr lang="gu-IN" sz="1600" dirty="0" smtClean="0">
                <a:latin typeface="Calibri" panose="020F0502020204030204" pitchFamily="34" charset="0"/>
                <a:ea typeface="Calibri" panose="020F0502020204030204" pitchFamily="34" charset="0"/>
              </a:rPr>
              <a:t>રાત્રે તાવ  અને પરસેવો થવાથી આપ્રક્રિયા દરરોજ બને છે. </a:t>
            </a:r>
            <a:endParaRPr lang="gu-IN" sz="2000" dirty="0">
              <a:latin typeface="Calibri" panose="020F0502020204030204" pitchFamily="34" charset="0"/>
              <a:ea typeface="Calibri" panose="020F0502020204030204" pitchFamily="34" charset="0"/>
            </a:endParaRPr>
          </a:p>
          <a:p>
            <a:pPr marL="342900" indent="-342900">
              <a:lnSpc>
                <a:spcPct val="107000"/>
              </a:lnSpc>
              <a:spcAft>
                <a:spcPts val="800"/>
              </a:spcAft>
              <a:buFont typeface="Wingdings" panose="05000000000000000000" pitchFamily="2" charset="2"/>
              <a:buChar char="§"/>
            </a:pPr>
            <a:r>
              <a:rPr lang="en-US" sz="2000" dirty="0" smtClean="0">
                <a:effectLst/>
                <a:latin typeface="Calibri" panose="020F0502020204030204" pitchFamily="34" charset="0"/>
                <a:ea typeface="Calibri" panose="020F0502020204030204" pitchFamily="34" charset="0"/>
                <a:cs typeface="Mangal" panose="02040503050203030202" pitchFamily="18" charset="0"/>
              </a:rPr>
              <a:t> </a:t>
            </a:r>
            <a:r>
              <a:rPr lang="gu-IN" sz="1600" dirty="0" smtClean="0">
                <a:latin typeface="Calibri" panose="020F0502020204030204" pitchFamily="34" charset="0"/>
                <a:ea typeface="Calibri" panose="020F0502020204030204" pitchFamily="34" charset="0"/>
              </a:rPr>
              <a:t>શ્વાસ લેવામા મુશ્કેલી પડે છે.  તેમજ શરીરમાં ધીરે ધીરે  અશક્તિ વધે છે </a:t>
            </a:r>
          </a:p>
          <a:p>
            <a:pPr marL="342900" indent="-342900">
              <a:lnSpc>
                <a:spcPct val="107000"/>
              </a:lnSpc>
              <a:spcAft>
                <a:spcPts val="800"/>
              </a:spcAft>
              <a:buFont typeface="Wingdings" panose="05000000000000000000" pitchFamily="2" charset="2"/>
              <a:buChar char="§"/>
            </a:pPr>
            <a:r>
              <a:rPr lang="gu-IN" sz="1600" dirty="0" smtClean="0">
                <a:latin typeface="Calibri" panose="020F0502020204030204" pitchFamily="34" charset="0"/>
                <a:ea typeface="Calibri" panose="020F0502020204030204" pitchFamily="34" charset="0"/>
              </a:rPr>
              <a:t>ક્યારેક ગડફામાં લોહી પડે છે લોહીની ઉલ્ટી થાય છે. </a:t>
            </a:r>
          </a:p>
          <a:p>
            <a:pPr marL="342900" indent="-342900">
              <a:lnSpc>
                <a:spcPct val="107000"/>
              </a:lnSpc>
              <a:spcAft>
                <a:spcPts val="800"/>
              </a:spcAft>
              <a:buFont typeface="Wingdings" panose="05000000000000000000" pitchFamily="2" charset="2"/>
              <a:buChar char="§"/>
            </a:pPr>
            <a:r>
              <a:rPr lang="gu-IN" sz="1600" dirty="0" smtClean="0">
                <a:latin typeface="Calibri" panose="020F0502020204030204" pitchFamily="34" charset="0"/>
                <a:ea typeface="Calibri" panose="020F0502020204030204" pitchFamily="34" charset="0"/>
              </a:rPr>
              <a:t> બેચેની લાગે , સ્વભાવ ચીડિયો લાગે અને ભૂખ ઘટે છે.</a:t>
            </a:r>
            <a:endParaRPr lang="gu-IN" sz="2000" dirty="0">
              <a:latin typeface="Calibri" panose="020F0502020204030204" pitchFamily="34" charset="0"/>
              <a:ea typeface="Calibri" panose="020F0502020204030204" pitchFamily="34" charset="0"/>
            </a:endParaRPr>
          </a:p>
          <a:p>
            <a:pPr marL="342900" indent="-342900">
              <a:lnSpc>
                <a:spcPct val="107000"/>
              </a:lnSpc>
              <a:spcAft>
                <a:spcPts val="800"/>
              </a:spcAft>
              <a:buFont typeface="Wingdings" panose="05000000000000000000" pitchFamily="2" charset="2"/>
              <a:buChar char="§"/>
            </a:pPr>
            <a:r>
              <a:rPr lang="gu-IN" sz="1600" dirty="0" smtClean="0">
                <a:latin typeface="Calibri" panose="020F0502020204030204" pitchFamily="34" charset="0"/>
                <a:ea typeface="Calibri" panose="020F0502020204030204" pitchFamily="34" charset="0"/>
              </a:rPr>
              <a:t>શરીરનું વજન ઘટવા લાગે છે તથા થાક લાગે છે. </a:t>
            </a:r>
          </a:p>
          <a:p>
            <a:pPr marL="342900" indent="-342900">
              <a:lnSpc>
                <a:spcPct val="107000"/>
              </a:lnSpc>
              <a:spcAft>
                <a:spcPts val="800"/>
              </a:spcAft>
              <a:buFont typeface="Wingdings" panose="05000000000000000000" pitchFamily="2" charset="2"/>
              <a:buChar char="§"/>
            </a:pPr>
            <a:r>
              <a:rPr lang="gu-IN" sz="1600" dirty="0" smtClean="0">
                <a:latin typeface="Calibri" panose="020F0502020204030204" pitchFamily="34" charset="0"/>
                <a:ea typeface="Calibri" panose="020F0502020204030204" pitchFamily="34" charset="0"/>
              </a:rPr>
              <a:t> બે સપ્તાહ થી વધુ ઉધરસ આવે </a:t>
            </a:r>
            <a:r>
              <a:rPr lang="gu-IN" sz="2000" dirty="0" smtClean="0">
                <a:latin typeface="Calibri" panose="020F0502020204030204" pitchFamily="34" charset="0"/>
                <a:ea typeface="Calibri" panose="020F0502020204030204" pitchFamily="34" charset="0"/>
                <a:cs typeface="Shruti" panose="020B0502040204020203" pitchFamily="34" charset="0"/>
              </a:rPr>
              <a:t>,</a:t>
            </a:r>
            <a:r>
              <a:rPr lang="en-US" sz="2000" dirty="0" smtClean="0">
                <a:effectLst/>
                <a:latin typeface="Calibri" panose="020F0502020204030204" pitchFamily="34" charset="0"/>
                <a:ea typeface="Calibri" panose="020F0502020204030204" pitchFamily="34" charset="0"/>
                <a:cs typeface="Shruti" panose="020B0502040204020203" pitchFamily="34" charset="0"/>
              </a:rPr>
              <a:t> </a:t>
            </a:r>
            <a:r>
              <a:rPr lang="gu-IN" sz="1600" dirty="0" smtClean="0">
                <a:latin typeface="Calibri" panose="020F0502020204030204" pitchFamily="34" charset="0"/>
                <a:ea typeface="Calibri" panose="020F0502020204030204" pitchFamily="34" charset="0"/>
              </a:rPr>
              <a:t>અશક્તિ લાગે - વગર કારણે વજન ઘટે </a:t>
            </a:r>
            <a:r>
              <a:rPr lang="en-US" sz="2000" dirty="0" smtClean="0">
                <a:effectLst/>
                <a:latin typeface="Calibri" panose="020F0502020204030204" pitchFamily="34" charset="0"/>
                <a:ea typeface="Calibri" panose="020F0502020204030204" pitchFamily="34" charset="0"/>
                <a:cs typeface="Shruti" panose="020B0502040204020203" pitchFamily="34" charset="0"/>
              </a:rPr>
              <a:t> </a:t>
            </a:r>
            <a:endParaRPr lang="en-US" sz="1600" dirty="0"/>
          </a:p>
        </p:txBody>
      </p:sp>
    </p:spTree>
    <p:extLst>
      <p:ext uri="{BB962C8B-B14F-4D97-AF65-F5344CB8AC3E}">
        <p14:creationId xmlns="" xmlns:p14="http://schemas.microsoft.com/office/powerpoint/2010/main" val="243813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1000"/>
                                        <p:tgtEl>
                                          <p:spTgt spid="3">
                                            <p:txEl>
                                              <p:pRg st="3" end="3"/>
                                            </p:txEl>
                                          </p:spTgt>
                                        </p:tgtEl>
                                      </p:cBhvr>
                                    </p:animEffect>
                                    <p:anim calcmode="lin" valueType="num">
                                      <p:cBhvr>
                                        <p:cTn id="3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Effect transition="in" filter="fade">
                                      <p:cBhvr>
                                        <p:cTn id="38" dur="1000"/>
                                        <p:tgtEl>
                                          <p:spTgt spid="3">
                                            <p:txEl>
                                              <p:pRg st="4" end="4"/>
                                            </p:txEl>
                                          </p:spTgt>
                                        </p:tgtEl>
                                      </p:cBhvr>
                                    </p:animEffect>
                                    <p:anim calcmode="lin" valueType="num">
                                      <p:cBhvr>
                                        <p:cTn id="3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3">
                                            <p:txEl>
                                              <p:pRg st="5" end="5"/>
                                            </p:txEl>
                                          </p:spTgt>
                                        </p:tgtEl>
                                        <p:attrNameLst>
                                          <p:attrName>style.visibility</p:attrName>
                                        </p:attrNameLst>
                                      </p:cBhvr>
                                      <p:to>
                                        <p:strVal val="visible"/>
                                      </p:to>
                                    </p:set>
                                    <p:animEffect transition="in" filter="fade">
                                      <p:cBhvr>
                                        <p:cTn id="45" dur="1000"/>
                                        <p:tgtEl>
                                          <p:spTgt spid="3">
                                            <p:txEl>
                                              <p:pRg st="5" end="5"/>
                                            </p:txEl>
                                          </p:spTgt>
                                        </p:tgtEl>
                                      </p:cBhvr>
                                    </p:animEffect>
                                    <p:anim calcmode="lin" valueType="num">
                                      <p:cBhvr>
                                        <p:cTn id="4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nodeType="clickEffect">
                                  <p:stCondLst>
                                    <p:cond delay="0"/>
                                  </p:stCondLst>
                                  <p:childTnLst>
                                    <p:set>
                                      <p:cBhvr>
                                        <p:cTn id="51" dur="1" fill="hold">
                                          <p:stCondLst>
                                            <p:cond delay="0"/>
                                          </p:stCondLst>
                                        </p:cTn>
                                        <p:tgtEl>
                                          <p:spTgt spid="3">
                                            <p:txEl>
                                              <p:pRg st="6" end="6"/>
                                            </p:txEl>
                                          </p:spTgt>
                                        </p:tgtEl>
                                        <p:attrNameLst>
                                          <p:attrName>style.visibility</p:attrName>
                                        </p:attrNameLst>
                                      </p:cBhvr>
                                      <p:to>
                                        <p:strVal val="visible"/>
                                      </p:to>
                                    </p:set>
                                    <p:animEffect transition="in" filter="fade">
                                      <p:cBhvr>
                                        <p:cTn id="52" dur="1000"/>
                                        <p:tgtEl>
                                          <p:spTgt spid="3">
                                            <p:txEl>
                                              <p:pRg st="6" end="6"/>
                                            </p:txEl>
                                          </p:spTgt>
                                        </p:tgtEl>
                                      </p:cBhvr>
                                    </p:animEffect>
                                    <p:anim calcmode="lin" valueType="num">
                                      <p:cBhvr>
                                        <p:cTn id="5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nodeType="clickEffect">
                                  <p:stCondLst>
                                    <p:cond delay="0"/>
                                  </p:stCondLst>
                                  <p:childTnLst>
                                    <p:set>
                                      <p:cBhvr>
                                        <p:cTn id="58" dur="1" fill="hold">
                                          <p:stCondLst>
                                            <p:cond delay="0"/>
                                          </p:stCondLst>
                                        </p:cTn>
                                        <p:tgtEl>
                                          <p:spTgt spid="3">
                                            <p:txEl>
                                              <p:pRg st="7" end="7"/>
                                            </p:txEl>
                                          </p:spTgt>
                                        </p:tgtEl>
                                        <p:attrNameLst>
                                          <p:attrName>style.visibility</p:attrName>
                                        </p:attrNameLst>
                                      </p:cBhvr>
                                      <p:to>
                                        <p:strVal val="visible"/>
                                      </p:to>
                                    </p:set>
                                    <p:animEffect transition="in" filter="fade">
                                      <p:cBhvr>
                                        <p:cTn id="59" dur="1000"/>
                                        <p:tgtEl>
                                          <p:spTgt spid="3">
                                            <p:txEl>
                                              <p:pRg st="7" end="7"/>
                                            </p:txEl>
                                          </p:spTgt>
                                        </p:tgtEl>
                                      </p:cBhvr>
                                    </p:animEffect>
                                    <p:anim calcmode="lin" valueType="num">
                                      <p:cBhvr>
                                        <p:cTn id="6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61"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nodeType="clickEffect">
                                  <p:stCondLst>
                                    <p:cond delay="0"/>
                                  </p:stCondLst>
                                  <p:childTnLst>
                                    <p:set>
                                      <p:cBhvr>
                                        <p:cTn id="65" dur="1" fill="hold">
                                          <p:stCondLst>
                                            <p:cond delay="0"/>
                                          </p:stCondLst>
                                        </p:cTn>
                                        <p:tgtEl>
                                          <p:spTgt spid="3">
                                            <p:txEl>
                                              <p:pRg st="8" end="8"/>
                                            </p:txEl>
                                          </p:spTgt>
                                        </p:tgtEl>
                                        <p:attrNameLst>
                                          <p:attrName>style.visibility</p:attrName>
                                        </p:attrNameLst>
                                      </p:cBhvr>
                                      <p:to>
                                        <p:strVal val="visible"/>
                                      </p:to>
                                    </p:set>
                                    <p:animEffect transition="in" filter="fade">
                                      <p:cBhvr>
                                        <p:cTn id="66" dur="1000"/>
                                        <p:tgtEl>
                                          <p:spTgt spid="3">
                                            <p:txEl>
                                              <p:pRg st="8" end="8"/>
                                            </p:txEl>
                                          </p:spTgt>
                                        </p:tgtEl>
                                      </p:cBhvr>
                                    </p:animEffect>
                                    <p:anim calcmode="lin" valueType="num">
                                      <p:cBhvr>
                                        <p:cTn id="67"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8"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42" presetClass="entr" presetSubtype="0" fill="hold" nodeType="clickEffect">
                                  <p:stCondLst>
                                    <p:cond delay="0"/>
                                  </p:stCondLst>
                                  <p:childTnLst>
                                    <p:set>
                                      <p:cBhvr>
                                        <p:cTn id="72" dur="1" fill="hold">
                                          <p:stCondLst>
                                            <p:cond delay="0"/>
                                          </p:stCondLst>
                                        </p:cTn>
                                        <p:tgtEl>
                                          <p:spTgt spid="3">
                                            <p:txEl>
                                              <p:pRg st="9" end="9"/>
                                            </p:txEl>
                                          </p:spTgt>
                                        </p:tgtEl>
                                        <p:attrNameLst>
                                          <p:attrName>style.visibility</p:attrName>
                                        </p:attrNameLst>
                                      </p:cBhvr>
                                      <p:to>
                                        <p:strVal val="visible"/>
                                      </p:to>
                                    </p:set>
                                    <p:animEffect transition="in" filter="fade">
                                      <p:cBhvr>
                                        <p:cTn id="73" dur="1000"/>
                                        <p:tgtEl>
                                          <p:spTgt spid="3">
                                            <p:txEl>
                                              <p:pRg st="9" end="9"/>
                                            </p:txEl>
                                          </p:spTgt>
                                        </p:tgtEl>
                                      </p:cBhvr>
                                    </p:animEffect>
                                    <p:anim calcmode="lin" valueType="num">
                                      <p:cBhvr>
                                        <p:cTn id="74"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75"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42" presetClass="entr" presetSubtype="0" fill="hold" nodeType="clickEffect">
                                  <p:stCondLst>
                                    <p:cond delay="0"/>
                                  </p:stCondLst>
                                  <p:childTnLst>
                                    <p:set>
                                      <p:cBhvr>
                                        <p:cTn id="79" dur="1" fill="hold">
                                          <p:stCondLst>
                                            <p:cond delay="0"/>
                                          </p:stCondLst>
                                        </p:cTn>
                                        <p:tgtEl>
                                          <p:spTgt spid="3">
                                            <p:txEl>
                                              <p:pRg st="10" end="10"/>
                                            </p:txEl>
                                          </p:spTgt>
                                        </p:tgtEl>
                                        <p:attrNameLst>
                                          <p:attrName>style.visibility</p:attrName>
                                        </p:attrNameLst>
                                      </p:cBhvr>
                                      <p:to>
                                        <p:strVal val="visible"/>
                                      </p:to>
                                    </p:set>
                                    <p:animEffect transition="in" filter="fade">
                                      <p:cBhvr>
                                        <p:cTn id="80" dur="1000"/>
                                        <p:tgtEl>
                                          <p:spTgt spid="3">
                                            <p:txEl>
                                              <p:pRg st="10" end="10"/>
                                            </p:txEl>
                                          </p:spTgt>
                                        </p:tgtEl>
                                      </p:cBhvr>
                                    </p:animEffect>
                                    <p:anim calcmode="lin" valueType="num">
                                      <p:cBhvr>
                                        <p:cTn id="81"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82"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42" presetClass="entr" presetSubtype="0" fill="hold" nodeType="clickEffect">
                                  <p:stCondLst>
                                    <p:cond delay="0"/>
                                  </p:stCondLst>
                                  <p:childTnLst>
                                    <p:set>
                                      <p:cBhvr>
                                        <p:cTn id="86" dur="1" fill="hold">
                                          <p:stCondLst>
                                            <p:cond delay="0"/>
                                          </p:stCondLst>
                                        </p:cTn>
                                        <p:tgtEl>
                                          <p:spTgt spid="3">
                                            <p:txEl>
                                              <p:pRg st="11" end="11"/>
                                            </p:txEl>
                                          </p:spTgt>
                                        </p:tgtEl>
                                        <p:attrNameLst>
                                          <p:attrName>style.visibility</p:attrName>
                                        </p:attrNameLst>
                                      </p:cBhvr>
                                      <p:to>
                                        <p:strVal val="visible"/>
                                      </p:to>
                                    </p:set>
                                    <p:animEffect transition="in" filter="fade">
                                      <p:cBhvr>
                                        <p:cTn id="87" dur="1000"/>
                                        <p:tgtEl>
                                          <p:spTgt spid="3">
                                            <p:txEl>
                                              <p:pRg st="11" end="11"/>
                                            </p:txEl>
                                          </p:spTgt>
                                        </p:tgtEl>
                                      </p:cBhvr>
                                    </p:animEffect>
                                    <p:anim calcmode="lin" valueType="num">
                                      <p:cBhvr>
                                        <p:cTn id="88"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89"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42" presetClass="entr" presetSubtype="0" fill="hold" nodeType="clickEffect">
                                  <p:stCondLst>
                                    <p:cond delay="0"/>
                                  </p:stCondLst>
                                  <p:childTnLst>
                                    <p:set>
                                      <p:cBhvr>
                                        <p:cTn id="93" dur="1" fill="hold">
                                          <p:stCondLst>
                                            <p:cond delay="0"/>
                                          </p:stCondLst>
                                        </p:cTn>
                                        <p:tgtEl>
                                          <p:spTgt spid="3">
                                            <p:txEl>
                                              <p:pRg st="12" end="12"/>
                                            </p:txEl>
                                          </p:spTgt>
                                        </p:tgtEl>
                                        <p:attrNameLst>
                                          <p:attrName>style.visibility</p:attrName>
                                        </p:attrNameLst>
                                      </p:cBhvr>
                                      <p:to>
                                        <p:strVal val="visible"/>
                                      </p:to>
                                    </p:set>
                                    <p:animEffect transition="in" filter="fade">
                                      <p:cBhvr>
                                        <p:cTn id="94" dur="1000"/>
                                        <p:tgtEl>
                                          <p:spTgt spid="3">
                                            <p:txEl>
                                              <p:pRg st="12" end="12"/>
                                            </p:txEl>
                                          </p:spTgt>
                                        </p:tgtEl>
                                      </p:cBhvr>
                                    </p:animEffect>
                                    <p:anim calcmode="lin" valueType="num">
                                      <p:cBhvr>
                                        <p:cTn id="95"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96" dur="1000" fill="hold"/>
                                        <p:tgtEl>
                                          <p:spTgt spid="3">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u-IN" dirty="0" smtClean="0">
                <a:latin typeface="Calibri" panose="020F0502020204030204" pitchFamily="34" charset="0"/>
                <a:ea typeface="Calibri" panose="020F0502020204030204" pitchFamily="34" charset="0"/>
              </a:rPr>
              <a:t>• આયુર્વેદિક ઉપચાર :</a:t>
            </a:r>
            <a:endParaRPr lang="en-US" dirty="0"/>
          </a:p>
        </p:txBody>
      </p:sp>
      <p:sp>
        <p:nvSpPr>
          <p:cNvPr id="3" name="Rectangle 2"/>
          <p:cNvSpPr/>
          <p:nvPr/>
        </p:nvSpPr>
        <p:spPr>
          <a:xfrm>
            <a:off x="986118" y="1027185"/>
            <a:ext cx="13231906" cy="2251770"/>
          </a:xfrm>
          <a:prstGeom prst="rect">
            <a:avLst/>
          </a:prstGeom>
        </p:spPr>
        <p:txBody>
          <a:bodyPr wrap="square">
            <a:spAutoFit/>
          </a:bodyPr>
          <a:lstStyle/>
          <a:p>
            <a:pPr>
              <a:lnSpc>
                <a:spcPct val="107000"/>
              </a:lnSpc>
              <a:spcAft>
                <a:spcPts val="800"/>
              </a:spcAft>
            </a:pPr>
            <a:endParaRPr lang="en-US" dirty="0" smtClean="0">
              <a:effectLst/>
              <a:latin typeface="Calibri" panose="020F0502020204030204" pitchFamily="34" charset="0"/>
              <a:ea typeface="Calibri" panose="020F0502020204030204" pitchFamily="34" charset="0"/>
              <a:cs typeface="Mangal" panose="02040503050203030202" pitchFamily="18" charset="0"/>
            </a:endParaRPr>
          </a:p>
          <a:p>
            <a:pPr>
              <a:lnSpc>
                <a:spcPct val="107000"/>
              </a:lnSpc>
              <a:spcAft>
                <a:spcPts val="800"/>
              </a:spcAft>
            </a:pPr>
            <a:r>
              <a:rPr lang="gu-IN" sz="1400" dirty="0">
                <a:latin typeface="Calibri" panose="020F0502020204030204" pitchFamily="34" charset="0"/>
                <a:ea typeface="Calibri" panose="020F0502020204030204" pitchFamily="34" charset="0"/>
              </a:rPr>
              <a:t> - બકરીનું દૂધ </a:t>
            </a:r>
            <a:r>
              <a:rPr lang="en-US" dirty="0" smtClean="0">
                <a:effectLst/>
                <a:latin typeface="Calibri" panose="020F0502020204030204" pitchFamily="34" charset="0"/>
                <a:ea typeface="Calibri" panose="020F0502020204030204" pitchFamily="34" charset="0"/>
                <a:cs typeface="Shruti" panose="020B0502040204020203" pitchFamily="34" charset="0"/>
              </a:rPr>
              <a:t>, </a:t>
            </a:r>
            <a:r>
              <a:rPr lang="gu-IN" sz="1400" dirty="0">
                <a:latin typeface="Calibri" panose="020F0502020204030204" pitchFamily="34" charset="0"/>
                <a:ea typeface="Calibri" panose="020F0502020204030204" pitchFamily="34" charset="0"/>
              </a:rPr>
              <a:t>ઘી અને સાકરનું સેવન </a:t>
            </a:r>
            <a:r>
              <a:rPr lang="gu-IN" sz="1400" dirty="0" smtClean="0">
                <a:latin typeface="Calibri" panose="020F0502020204030204" pitchFamily="34" charset="0"/>
                <a:ea typeface="Calibri" panose="020F0502020204030204" pitchFamily="34" charset="0"/>
              </a:rPr>
              <a:t>કરવું </a:t>
            </a:r>
            <a:endParaRPr lang="en-US" dirty="0" smtClean="0">
              <a:effectLst/>
              <a:latin typeface="Calibri" panose="020F0502020204030204" pitchFamily="34" charset="0"/>
              <a:ea typeface="Calibri" panose="020F0502020204030204" pitchFamily="34" charset="0"/>
              <a:cs typeface="Mangal" panose="02040503050203030202" pitchFamily="18" charset="0"/>
            </a:endParaRPr>
          </a:p>
          <a:p>
            <a:pPr>
              <a:lnSpc>
                <a:spcPct val="107000"/>
              </a:lnSpc>
              <a:spcAft>
                <a:spcPts val="800"/>
              </a:spcAft>
            </a:pPr>
            <a:r>
              <a:rPr lang="gu-IN" sz="1400" dirty="0" smtClean="0">
                <a:latin typeface="Calibri" panose="020F0502020204030204" pitchFamily="34" charset="0"/>
                <a:ea typeface="Calibri" panose="020F0502020204030204" pitchFamily="34" charset="0"/>
              </a:rPr>
              <a:t> </a:t>
            </a:r>
            <a:endParaRPr lang="en-US" dirty="0" smtClean="0">
              <a:effectLst/>
              <a:latin typeface="Calibri" panose="020F0502020204030204" pitchFamily="34" charset="0"/>
              <a:ea typeface="Calibri" panose="020F0502020204030204" pitchFamily="34" charset="0"/>
              <a:cs typeface="Mangal" panose="02040503050203030202" pitchFamily="18" charset="0"/>
            </a:endParaRPr>
          </a:p>
          <a:p>
            <a:pPr>
              <a:lnSpc>
                <a:spcPct val="107000"/>
              </a:lnSpc>
              <a:spcAft>
                <a:spcPts val="800"/>
              </a:spcAft>
            </a:pPr>
            <a:endParaRPr lang="en-US" dirty="0" smtClean="0">
              <a:effectLst/>
              <a:latin typeface="Calibri" panose="020F0502020204030204" pitchFamily="34" charset="0"/>
              <a:ea typeface="Calibri" panose="020F0502020204030204" pitchFamily="34" charset="0"/>
              <a:cs typeface="Mangal" panose="02040503050203030202" pitchFamily="18" charset="0"/>
            </a:endParaRPr>
          </a:p>
          <a:p>
            <a:pPr>
              <a:lnSpc>
                <a:spcPct val="107000"/>
              </a:lnSpc>
              <a:spcAft>
                <a:spcPts val="800"/>
              </a:spcAft>
            </a:pPr>
            <a:endParaRPr lang="en-US" dirty="0" smtClean="0">
              <a:effectLst/>
              <a:latin typeface="Calibri" panose="020F0502020204030204" pitchFamily="34" charset="0"/>
              <a:ea typeface="Calibri" panose="020F0502020204030204" pitchFamily="34" charset="0"/>
              <a:cs typeface="Mangal" panose="02040503050203030202" pitchFamily="18" charset="0"/>
            </a:endParaRPr>
          </a:p>
          <a:p>
            <a:pPr>
              <a:lnSpc>
                <a:spcPct val="107000"/>
              </a:lnSpc>
              <a:spcAft>
                <a:spcPts val="800"/>
              </a:spcAft>
            </a:pPr>
            <a:r>
              <a:rPr lang="gu-IN" sz="1400" dirty="0" smtClean="0">
                <a:latin typeface="Calibri" panose="020F0502020204030204" pitchFamily="34" charset="0"/>
                <a:ea typeface="Calibri" panose="020F0502020204030204" pitchFamily="34" charset="0"/>
              </a:rPr>
              <a:t>.</a:t>
            </a:r>
            <a:endParaRPr lang="en-US" dirty="0" smtClean="0">
              <a:effectLst/>
              <a:latin typeface="Calibri" panose="020F0502020204030204" pitchFamily="34" charset="0"/>
              <a:ea typeface="Calibri" panose="020F0502020204030204" pitchFamily="34" charset="0"/>
              <a:cs typeface="Mangal" panose="02040503050203030202" pitchFamily="18" charset="0"/>
            </a:endParaRPr>
          </a:p>
        </p:txBody>
      </p:sp>
      <p:pic>
        <p:nvPicPr>
          <p:cNvPr id="4" name="Picture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242046" y="2810434"/>
            <a:ext cx="4362824" cy="3591859"/>
          </a:xfrm>
          <a:prstGeom prst="rect">
            <a:avLst/>
          </a:prstGeom>
        </p:spPr>
      </p:pic>
      <p:pic>
        <p:nvPicPr>
          <p:cNvPr id="5" name="Picture 4"/>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3932517" y="2615451"/>
            <a:ext cx="4069976" cy="3981824"/>
          </a:xfrm>
          <a:prstGeom prst="rect">
            <a:avLst/>
          </a:prstGeom>
        </p:spPr>
      </p:pic>
      <p:pic>
        <p:nvPicPr>
          <p:cNvPr id="6" name="Picture 5"/>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8189258" y="2615451"/>
            <a:ext cx="3503706" cy="3981824"/>
          </a:xfrm>
          <a:prstGeom prst="rect">
            <a:avLst/>
          </a:prstGeom>
        </p:spPr>
      </p:pic>
    </p:spTree>
    <p:extLst>
      <p:ext uri="{BB962C8B-B14F-4D97-AF65-F5344CB8AC3E}">
        <p14:creationId xmlns="" xmlns:p14="http://schemas.microsoft.com/office/powerpoint/2010/main" val="23315002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latin typeface="Calibri" panose="020F0502020204030204" pitchFamily="34" charset="0"/>
                <a:ea typeface="Calibri" panose="020F0502020204030204" pitchFamily="34" charset="0"/>
                <a:cs typeface="Shruti" panose="020B0502040204020203" pitchFamily="34" charset="0"/>
              </a:rPr>
              <a:t> - </a:t>
            </a:r>
            <a:r>
              <a:rPr lang="gu-IN" dirty="0" smtClean="0">
                <a:latin typeface="Calibri" panose="020F0502020204030204" pitchFamily="34" charset="0"/>
                <a:ea typeface="Calibri" panose="020F0502020204030204" pitchFamily="34" charset="0"/>
              </a:rPr>
              <a:t>કફમાં લોહી આવતું હોય તો અરડૂસી નો રસ મધ સાથે આપવો</a:t>
            </a:r>
            <a:r>
              <a:rPr lang="en-US" dirty="0" smtClean="0">
                <a:latin typeface="Calibri" panose="020F0502020204030204" pitchFamily="34" charset="0"/>
                <a:ea typeface="Calibri" panose="020F0502020204030204" pitchFamily="34" charset="0"/>
              </a:rPr>
              <a:t>.</a:t>
            </a:r>
            <a:endParaRPr lang="en-US" dirty="0"/>
          </a:p>
        </p:txBody>
      </p:sp>
      <p:pic>
        <p:nvPicPr>
          <p:cNvPr id="4" name="Picture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838200" y="2150409"/>
            <a:ext cx="5143500" cy="3848100"/>
          </a:xfrm>
          <a:prstGeom prst="rect">
            <a:avLst/>
          </a:prstGeom>
        </p:spPr>
      </p:pic>
      <p:pic>
        <p:nvPicPr>
          <p:cNvPr id="5" name="Picture 4"/>
          <p:cNvPicPr>
            <a:picLocks noChangeAspect="1"/>
          </p:cNvPicPr>
          <p:nvPr/>
        </p:nvPicPr>
        <p:blipFill>
          <a:blip r:embed="rId3" cstate="screen">
            <a:extLst>
              <a:ext uri="{28A0092B-C50C-407E-A947-70E740481C1C}">
                <a14:useLocalDpi xmlns="" xmlns:a14="http://schemas.microsoft.com/office/drawing/2010/main" val="0"/>
              </a:ext>
            </a:extLst>
          </a:blip>
          <a:stretch>
            <a:fillRect/>
          </a:stretch>
        </p:blipFill>
        <p:spPr>
          <a:xfrm>
            <a:off x="6306671" y="2150409"/>
            <a:ext cx="4603375" cy="3848100"/>
          </a:xfrm>
          <a:prstGeom prst="rect">
            <a:avLst/>
          </a:prstGeom>
        </p:spPr>
      </p:pic>
    </p:spTree>
    <p:extLst>
      <p:ext uri="{BB962C8B-B14F-4D97-AF65-F5344CB8AC3E}">
        <p14:creationId xmlns="" xmlns:p14="http://schemas.microsoft.com/office/powerpoint/2010/main" val="3354332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nSpc>
                <a:spcPct val="107000"/>
              </a:lnSpc>
              <a:spcAft>
                <a:spcPts val="800"/>
              </a:spcAft>
            </a:pPr>
            <a:r>
              <a:rPr lang="gu-IN" dirty="0" smtClean="0">
                <a:latin typeface="Calibri" panose="020F0502020204030204" pitchFamily="34" charset="0"/>
                <a:ea typeface="Calibri" panose="020F0502020204030204" pitchFamily="34" charset="0"/>
              </a:rPr>
              <a:t> - ધાતુપૌષક ઉપચાર કરવા </a:t>
            </a:r>
            <a:r>
              <a:rPr lang="en-US" dirty="0" smtClean="0">
                <a:effectLst/>
                <a:latin typeface="Calibri" panose="020F0502020204030204" pitchFamily="34" charset="0"/>
                <a:ea typeface="Calibri" panose="020F0502020204030204" pitchFamily="34" charset="0"/>
                <a:cs typeface="Shruti" panose="020B0502040204020203" pitchFamily="34" charset="0"/>
              </a:rPr>
              <a:t>,</a:t>
            </a:r>
            <a:r>
              <a:rPr lang="en-US" dirty="0" smtClean="0">
                <a:effectLst/>
                <a:latin typeface="Calibri" panose="020F0502020204030204" pitchFamily="34" charset="0"/>
                <a:ea typeface="Calibri" panose="020F0502020204030204" pitchFamily="34" charset="0"/>
                <a:cs typeface="Mangal" panose="02040503050203030202" pitchFamily="18" charset="0"/>
              </a:rPr>
              <a:t/>
            </a:r>
            <a:br>
              <a:rPr lang="en-US" dirty="0" smtClean="0">
                <a:effectLst/>
                <a:latin typeface="Calibri" panose="020F0502020204030204" pitchFamily="34" charset="0"/>
                <a:ea typeface="Calibri" panose="020F0502020204030204" pitchFamily="34" charset="0"/>
                <a:cs typeface="Mangal" panose="02040503050203030202" pitchFamily="18" charset="0"/>
              </a:rPr>
            </a:br>
            <a:r>
              <a:rPr lang="en-US" dirty="0" smtClean="0">
                <a:effectLst/>
                <a:latin typeface="Calibri" panose="020F0502020204030204" pitchFamily="34" charset="0"/>
                <a:ea typeface="Calibri" panose="020F0502020204030204" pitchFamily="34" charset="0"/>
                <a:cs typeface="Shruti" panose="020B0502040204020203" pitchFamily="34" charset="0"/>
              </a:rPr>
              <a:t> - </a:t>
            </a:r>
            <a:r>
              <a:rPr lang="gu-IN" dirty="0" smtClean="0">
                <a:latin typeface="Calibri" panose="020F0502020204030204" pitchFamily="34" charset="0"/>
                <a:ea typeface="Calibri" panose="020F0502020204030204" pitchFamily="34" charset="0"/>
              </a:rPr>
              <a:t>પોષક આહાર આપવો</a:t>
            </a:r>
            <a:r>
              <a:rPr lang="en-US" dirty="0" smtClean="0"/>
              <a:t/>
            </a:r>
            <a:br>
              <a:rPr lang="en-US" dirty="0" smtClean="0"/>
            </a:br>
            <a:endParaRPr lang="en-US" dirty="0"/>
          </a:p>
        </p:txBody>
      </p:sp>
      <p:pic>
        <p:nvPicPr>
          <p:cNvPr id="3" name="Picture 2"/>
          <p:cNvPicPr>
            <a:picLocks noChangeAspect="1"/>
          </p:cNvPicPr>
          <p:nvPr/>
        </p:nvPicPr>
        <p:blipFill>
          <a:blip r:embed="rId2"/>
          <a:stretch>
            <a:fillRect/>
          </a:stretch>
        </p:blipFill>
        <p:spPr>
          <a:xfrm>
            <a:off x="191658" y="2183798"/>
            <a:ext cx="5294742" cy="3833941"/>
          </a:xfrm>
          <a:prstGeom prst="rect">
            <a:avLst/>
          </a:prstGeom>
        </p:spPr>
      </p:pic>
      <p:pic>
        <p:nvPicPr>
          <p:cNvPr id="4" name="Picture 3"/>
          <p:cNvPicPr>
            <a:picLocks noChangeAspect="1"/>
          </p:cNvPicPr>
          <p:nvPr/>
        </p:nvPicPr>
        <p:blipFill>
          <a:blip r:embed="rId3"/>
          <a:stretch>
            <a:fillRect/>
          </a:stretch>
        </p:blipFill>
        <p:spPr>
          <a:xfrm>
            <a:off x="6747175" y="2105152"/>
            <a:ext cx="4695182" cy="3991231"/>
          </a:xfrm>
          <a:prstGeom prst="rect">
            <a:avLst/>
          </a:prstGeom>
        </p:spPr>
      </p:pic>
    </p:spTree>
    <p:extLst>
      <p:ext uri="{BB962C8B-B14F-4D97-AF65-F5344CB8AC3E}">
        <p14:creationId xmlns="" xmlns:p14="http://schemas.microsoft.com/office/powerpoint/2010/main" val="4061685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ct val="107000"/>
              </a:lnSpc>
              <a:spcAft>
                <a:spcPts val="800"/>
              </a:spcAft>
            </a:pPr>
            <a:r>
              <a:rPr lang="gu-IN" dirty="0" smtClean="0">
                <a:latin typeface="Calibri" panose="020F0502020204030204" pitchFamily="34" charset="0"/>
                <a:ea typeface="Calibri" panose="020F0502020204030204" pitchFamily="34" charset="0"/>
              </a:rPr>
              <a:t> - શિતોપલાદી ચૂર્ણ મધ સાથે આપવું </a:t>
            </a:r>
            <a:r>
              <a:rPr lang="en-US" dirty="0" smtClean="0">
                <a:effectLst/>
                <a:latin typeface="Calibri" panose="020F0502020204030204" pitchFamily="34" charset="0"/>
                <a:ea typeface="Calibri" panose="020F0502020204030204" pitchFamily="34" charset="0"/>
                <a:cs typeface="Shruti" panose="020B0502040204020203" pitchFamily="34" charset="0"/>
              </a:rPr>
              <a:t>,</a:t>
            </a:r>
            <a:endParaRPr lang="en-US" dirty="0"/>
          </a:p>
        </p:txBody>
      </p:sp>
      <p:pic>
        <p:nvPicPr>
          <p:cNvPr id="3" name="Picture 2"/>
          <p:cNvPicPr>
            <a:picLocks noChangeAspect="1"/>
          </p:cNvPicPr>
          <p:nvPr/>
        </p:nvPicPr>
        <p:blipFill>
          <a:blip r:embed="rId2" cstate="screen">
            <a:extLst>
              <a:ext uri="{28A0092B-C50C-407E-A947-70E740481C1C}">
                <a14:useLocalDpi xmlns="" xmlns:a14="http://schemas.microsoft.com/office/drawing/2010/main" val="0"/>
              </a:ext>
            </a:extLst>
          </a:blip>
          <a:stretch>
            <a:fillRect/>
          </a:stretch>
        </p:blipFill>
        <p:spPr>
          <a:xfrm>
            <a:off x="363071" y="1569664"/>
            <a:ext cx="6015318" cy="5167312"/>
          </a:xfrm>
          <a:prstGeom prst="rect">
            <a:avLst/>
          </a:prstGeom>
        </p:spPr>
      </p:pic>
      <p:pic>
        <p:nvPicPr>
          <p:cNvPr id="4" name="Picture 3"/>
          <p:cNvPicPr>
            <a:picLocks noChangeAspect="1"/>
          </p:cNvPicPr>
          <p:nvPr/>
        </p:nvPicPr>
        <p:blipFill>
          <a:blip r:embed="rId3"/>
          <a:stretch>
            <a:fillRect/>
          </a:stretch>
        </p:blipFill>
        <p:spPr>
          <a:xfrm>
            <a:off x="6378389" y="1569664"/>
            <a:ext cx="5139373" cy="5167312"/>
          </a:xfrm>
          <a:prstGeom prst="rect">
            <a:avLst/>
          </a:prstGeom>
        </p:spPr>
      </p:pic>
    </p:spTree>
    <p:extLst>
      <p:ext uri="{BB962C8B-B14F-4D97-AF65-F5344CB8AC3E}">
        <p14:creationId xmlns="" xmlns:p14="http://schemas.microsoft.com/office/powerpoint/2010/main" val="24808628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nSpc>
                <a:spcPct val="107000"/>
              </a:lnSpc>
              <a:spcAft>
                <a:spcPts val="800"/>
              </a:spcAft>
            </a:pPr>
            <a:r>
              <a:rPr lang="en-US" sz="2800" dirty="0" smtClean="0">
                <a:latin typeface="Calibri" panose="020F0502020204030204" pitchFamily="34" charset="0"/>
                <a:ea typeface="Calibri" panose="020F0502020204030204" pitchFamily="34" charset="0"/>
              </a:rPr>
              <a:t/>
            </a:r>
            <a:br>
              <a:rPr lang="en-US" sz="2800" dirty="0" smtClean="0">
                <a:latin typeface="Calibri" panose="020F0502020204030204" pitchFamily="34" charset="0"/>
                <a:ea typeface="Calibri" panose="020F0502020204030204" pitchFamily="34" charset="0"/>
              </a:rPr>
            </a:br>
            <a:r>
              <a:rPr lang="gu-IN" sz="2800" dirty="0" smtClean="0">
                <a:latin typeface="Calibri" panose="020F0502020204030204" pitchFamily="34" charset="0"/>
                <a:ea typeface="Calibri" panose="020F0502020204030204" pitchFamily="34" charset="0"/>
              </a:rPr>
              <a:t> </a:t>
            </a:r>
            <a:r>
              <a:rPr lang="gu-IN" sz="2800" dirty="0">
                <a:latin typeface="Calibri" panose="020F0502020204030204" pitchFamily="34" charset="0"/>
                <a:ea typeface="Calibri" panose="020F0502020204030204" pitchFamily="34" charset="0"/>
              </a:rPr>
              <a:t>- સફેદ એખરાના મૂળ વાટીને બકરીના દૂધમાં આપવા</a:t>
            </a:r>
            <a:r>
              <a:rPr lang="en-US" sz="2800" dirty="0">
                <a:latin typeface="Calibri" panose="020F0502020204030204" pitchFamily="34" charset="0"/>
                <a:ea typeface="Calibri" panose="020F0502020204030204" pitchFamily="34" charset="0"/>
                <a:cs typeface="Mangal" panose="02040503050203030202" pitchFamily="18" charset="0"/>
              </a:rPr>
              <a:t/>
            </a:r>
            <a:br>
              <a:rPr lang="en-US" sz="2800" dirty="0">
                <a:latin typeface="Calibri" panose="020F0502020204030204" pitchFamily="34" charset="0"/>
                <a:ea typeface="Calibri" panose="020F0502020204030204" pitchFamily="34" charset="0"/>
                <a:cs typeface="Mangal" panose="02040503050203030202" pitchFamily="18" charset="0"/>
              </a:rPr>
            </a:br>
            <a:r>
              <a:rPr lang="en-US" sz="2800" dirty="0" smtClean="0">
                <a:effectLst/>
                <a:latin typeface="Calibri" panose="020F0502020204030204" pitchFamily="34" charset="0"/>
                <a:ea typeface="Calibri" panose="020F0502020204030204" pitchFamily="34" charset="0"/>
                <a:cs typeface="Mangal" panose="02040503050203030202" pitchFamily="18" charset="0"/>
              </a:rPr>
              <a:t/>
            </a:r>
            <a:br>
              <a:rPr lang="en-US" sz="2800" dirty="0" smtClean="0">
                <a:effectLst/>
                <a:latin typeface="Calibri" panose="020F0502020204030204" pitchFamily="34" charset="0"/>
                <a:ea typeface="Calibri" panose="020F0502020204030204" pitchFamily="34" charset="0"/>
                <a:cs typeface="Mangal" panose="02040503050203030202" pitchFamily="18" charset="0"/>
              </a:rPr>
            </a:br>
            <a:endParaRPr lang="en-US" sz="2800" dirty="0"/>
          </a:p>
        </p:txBody>
      </p:sp>
      <p:pic>
        <p:nvPicPr>
          <p:cNvPr id="4" name="Picture 3"/>
          <p:cNvPicPr>
            <a:picLocks noChangeAspect="1"/>
          </p:cNvPicPr>
          <p:nvPr/>
        </p:nvPicPr>
        <p:blipFill>
          <a:blip r:embed="rId2" cstate="screen">
            <a:extLst>
              <a:ext uri="{28A0092B-C50C-407E-A947-70E740481C1C}">
                <a14:useLocalDpi xmlns="" xmlns:a14="http://schemas.microsoft.com/office/drawing/2010/main" val="0"/>
              </a:ext>
            </a:extLst>
          </a:blip>
          <a:stretch>
            <a:fillRect/>
          </a:stretch>
        </p:blipFill>
        <p:spPr>
          <a:xfrm>
            <a:off x="941907" y="2460812"/>
            <a:ext cx="3267022" cy="4136463"/>
          </a:xfrm>
          <a:prstGeom prst="rect">
            <a:avLst/>
          </a:prstGeom>
        </p:spPr>
      </p:pic>
      <p:pic>
        <p:nvPicPr>
          <p:cNvPr id="5" name="Picture 4"/>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4343399" y="2460813"/>
            <a:ext cx="4362824" cy="4136462"/>
          </a:xfrm>
          <a:prstGeom prst="rect">
            <a:avLst/>
          </a:prstGeom>
        </p:spPr>
      </p:pic>
    </p:spTree>
    <p:extLst>
      <p:ext uri="{BB962C8B-B14F-4D97-AF65-F5344CB8AC3E}">
        <p14:creationId xmlns="" xmlns:p14="http://schemas.microsoft.com/office/powerpoint/2010/main" val="33826466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
            </a:r>
            <a:br>
              <a:rPr lang="en-US" sz="2400" dirty="0" smtClean="0"/>
            </a:br>
            <a:r>
              <a:rPr lang="en-US" sz="2400" dirty="0"/>
              <a:t/>
            </a:r>
            <a:br>
              <a:rPr lang="en-US" sz="2400" dirty="0"/>
            </a:br>
            <a:r>
              <a:rPr lang="en-US" sz="2400" dirty="0" smtClean="0"/>
              <a:t/>
            </a:r>
            <a:br>
              <a:rPr lang="en-US" sz="2400" dirty="0" smtClean="0"/>
            </a:br>
            <a:r>
              <a:rPr lang="en-US" sz="2400" dirty="0"/>
              <a:t/>
            </a:r>
            <a:br>
              <a:rPr lang="en-US" sz="2400" dirty="0"/>
            </a:br>
            <a:r>
              <a:rPr lang="en-US" sz="2400" dirty="0" smtClean="0"/>
              <a:t/>
            </a:r>
            <a:br>
              <a:rPr lang="en-US" sz="2400" dirty="0" smtClean="0"/>
            </a:br>
            <a:r>
              <a:rPr lang="gu-IN" sz="2400" dirty="0" smtClean="0"/>
              <a:t>એક </a:t>
            </a:r>
            <a:r>
              <a:rPr lang="gu-IN" sz="2400" dirty="0"/>
              <a:t>ગ્લાસ બકરીના દૂધમાં એટલું જ પાણી ઉમેરી, એક ચમચી</a:t>
            </a:r>
            <a:br>
              <a:rPr lang="gu-IN" sz="2400" dirty="0"/>
            </a:br>
            <a:r>
              <a:rPr lang="gu-IN" sz="2400" dirty="0"/>
              <a:t>અશ્વગંધાનું ચૂર્ણ અને સાકર નાખી પાણી બળી જાય ત્યાં સુધી ઉકાળી સવાર-સાંજ ક્ષયના મુખ્ય ઔષધો સાથે પીવાથી જલદી ફાયદો થાય છે. જેમનું શરીર ખૂબ જ પાતળું-કૃશ પડી ગયું હોય તથા વજન વધતું જ ન હોય તેઓ પણ આ ઉપચાર કરી શકે.</a:t>
            </a:r>
            <a:br>
              <a:rPr lang="gu-IN" sz="2400" dirty="0"/>
            </a:br>
            <a:r>
              <a:rPr lang="gu-IN" sz="2400" dirty="0"/>
              <a:t/>
            </a:r>
            <a:br>
              <a:rPr lang="gu-IN" sz="2400" dirty="0"/>
            </a:br>
            <a:endParaRPr lang="en-US" sz="2400" dirty="0"/>
          </a:p>
        </p:txBody>
      </p:sp>
      <p:pic>
        <p:nvPicPr>
          <p:cNvPr id="3" name="Picture 2"/>
          <p:cNvPicPr>
            <a:picLocks noChangeAspect="1"/>
          </p:cNvPicPr>
          <p:nvPr/>
        </p:nvPicPr>
        <p:blipFill>
          <a:blip r:embed="rId2"/>
          <a:stretch>
            <a:fillRect/>
          </a:stretch>
        </p:blipFill>
        <p:spPr>
          <a:xfrm>
            <a:off x="0" y="2165096"/>
            <a:ext cx="4365114" cy="4692904"/>
          </a:xfrm>
          <a:prstGeom prst="rect">
            <a:avLst/>
          </a:prstGeom>
        </p:spPr>
      </p:pic>
      <p:pic>
        <p:nvPicPr>
          <p:cNvPr id="4" name="Picture 3"/>
          <p:cNvPicPr>
            <a:picLocks noChangeAspect="1"/>
          </p:cNvPicPr>
          <p:nvPr/>
        </p:nvPicPr>
        <p:blipFill>
          <a:blip r:embed="rId3"/>
          <a:stretch>
            <a:fillRect/>
          </a:stretch>
        </p:blipFill>
        <p:spPr>
          <a:xfrm>
            <a:off x="4365114" y="2165096"/>
            <a:ext cx="4501662" cy="4805363"/>
          </a:xfrm>
          <a:prstGeom prst="rect">
            <a:avLst/>
          </a:prstGeom>
        </p:spPr>
      </p:pic>
      <p:pic>
        <p:nvPicPr>
          <p:cNvPr id="5" name="Picture 4"/>
          <p:cNvPicPr>
            <a:picLocks noChangeAspect="1"/>
          </p:cNvPicPr>
          <p:nvPr/>
        </p:nvPicPr>
        <p:blipFill>
          <a:blip r:embed="rId4"/>
          <a:stretch>
            <a:fillRect/>
          </a:stretch>
        </p:blipFill>
        <p:spPr>
          <a:xfrm>
            <a:off x="8730228" y="2165095"/>
            <a:ext cx="3304318" cy="4805363"/>
          </a:xfrm>
          <a:prstGeom prst="rect">
            <a:avLst/>
          </a:prstGeom>
        </p:spPr>
      </p:pic>
    </p:spTree>
    <p:extLst>
      <p:ext uri="{BB962C8B-B14F-4D97-AF65-F5344CB8AC3E}">
        <p14:creationId xmlns="" xmlns:p14="http://schemas.microsoft.com/office/powerpoint/2010/main" val="20541429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gu-IN" sz="3200" dirty="0" smtClean="0">
                <a:latin typeface="Calibri" panose="020F0502020204030204" pitchFamily="34" charset="0"/>
                <a:ea typeface="Calibri" panose="020F0502020204030204" pitchFamily="34" charset="0"/>
              </a:rPr>
              <a:t>- જવ અને ઘઉં નું ચૂર્ણ દૂધમાં બાફી તેમાં પીવુ.  </a:t>
            </a:r>
            <a:r>
              <a:rPr lang="en-US" sz="3200" dirty="0" smtClean="0">
                <a:latin typeface="Calibri" panose="020F0502020204030204" pitchFamily="34" charset="0"/>
                <a:ea typeface="Calibri" panose="020F0502020204030204" pitchFamily="34" charset="0"/>
              </a:rPr>
              <a:t/>
            </a:r>
            <a:br>
              <a:rPr lang="en-US" sz="3200" dirty="0" smtClean="0">
                <a:latin typeface="Calibri" panose="020F0502020204030204" pitchFamily="34" charset="0"/>
                <a:ea typeface="Calibri" panose="020F0502020204030204" pitchFamily="34" charset="0"/>
              </a:rPr>
            </a:br>
            <a:r>
              <a:rPr lang="gu-IN" sz="3200" dirty="0" smtClean="0">
                <a:latin typeface="Calibri" panose="020F0502020204030204" pitchFamily="34" charset="0"/>
                <a:ea typeface="Calibri" panose="020F0502020204030204" pitchFamily="34" charset="0"/>
              </a:rPr>
              <a:t>- મધ અને સાકર નાખી આપવું </a:t>
            </a:r>
            <a:endParaRPr lang="en-US" sz="3200" dirty="0"/>
          </a:p>
        </p:txBody>
      </p:sp>
      <p:sp>
        <p:nvSpPr>
          <p:cNvPr id="3" name="AutoShape 2" descr="blob:https://web.whatsapp.com/aebf7ea9-07a2-4a3a-9662-dd6e1a841455"/>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p:cNvPicPr>
            <a:picLocks noChangeAspect="1"/>
          </p:cNvPicPr>
          <p:nvPr/>
        </p:nvPicPr>
        <p:blipFill>
          <a:blip r:embed="rId2" cstate="screen">
            <a:extLst>
              <a:ext uri="{28A0092B-C50C-407E-A947-70E740481C1C}">
                <a14:useLocalDpi xmlns="" xmlns:a14="http://schemas.microsoft.com/office/drawing/2010/main" val="0"/>
              </a:ext>
            </a:extLst>
          </a:blip>
          <a:stretch>
            <a:fillRect/>
          </a:stretch>
        </p:blipFill>
        <p:spPr>
          <a:xfrm>
            <a:off x="307975" y="1586752"/>
            <a:ext cx="3874994" cy="2483224"/>
          </a:xfrm>
          <a:prstGeom prst="rect">
            <a:avLst/>
          </a:prstGeom>
        </p:spPr>
      </p:pic>
      <p:pic>
        <p:nvPicPr>
          <p:cNvPr id="6" name="Picture 5"/>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8889347" y="2958352"/>
            <a:ext cx="3302653" cy="3805519"/>
          </a:xfrm>
          <a:prstGeom prst="rect">
            <a:avLst/>
          </a:prstGeom>
        </p:spPr>
      </p:pic>
      <p:pic>
        <p:nvPicPr>
          <p:cNvPr id="7" name="Picture 6"/>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5446057" y="2958352"/>
            <a:ext cx="3315821" cy="3805519"/>
          </a:xfrm>
          <a:prstGeom prst="rect">
            <a:avLst/>
          </a:prstGeom>
        </p:spPr>
      </p:pic>
      <p:pic>
        <p:nvPicPr>
          <p:cNvPr id="4" name="Picture 3"/>
          <p:cNvPicPr>
            <a:picLocks noChangeAspect="1"/>
          </p:cNvPicPr>
          <p:nvPr/>
        </p:nvPicPr>
        <p:blipFill>
          <a:blip r:embed="rId5"/>
          <a:stretch>
            <a:fillRect/>
          </a:stretch>
        </p:blipFill>
        <p:spPr>
          <a:xfrm>
            <a:off x="307975" y="4069976"/>
            <a:ext cx="3874994" cy="2143125"/>
          </a:xfrm>
          <a:prstGeom prst="rect">
            <a:avLst/>
          </a:prstGeom>
        </p:spPr>
      </p:pic>
    </p:spTree>
    <p:extLst>
      <p:ext uri="{BB962C8B-B14F-4D97-AF65-F5344CB8AC3E}">
        <p14:creationId xmlns="" xmlns:p14="http://schemas.microsoft.com/office/powerpoint/2010/main" val="23631465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u-IN" dirty="0" smtClean="0">
                <a:latin typeface="Calibri" panose="020F0502020204030204" pitchFamily="34" charset="0"/>
                <a:ea typeface="Calibri" panose="020F0502020204030204" pitchFamily="34" charset="0"/>
              </a:rPr>
              <a:t>- લસણ </a:t>
            </a:r>
            <a:r>
              <a:rPr lang="en-US" dirty="0" smtClean="0">
                <a:effectLst/>
                <a:latin typeface="Calibri" panose="020F0502020204030204" pitchFamily="34" charset="0"/>
                <a:ea typeface="Calibri" panose="020F0502020204030204" pitchFamily="34" charset="0"/>
                <a:cs typeface="Shruti" panose="020B0502040204020203" pitchFamily="34" charset="0"/>
              </a:rPr>
              <a:t>, </a:t>
            </a:r>
            <a:r>
              <a:rPr lang="gu-IN" dirty="0" smtClean="0">
                <a:latin typeface="Calibri" panose="020F0502020204030204" pitchFamily="34" charset="0"/>
                <a:ea typeface="Calibri" panose="020F0502020204030204" pitchFamily="34" charset="0"/>
              </a:rPr>
              <a:t>સાકર અને સિંધવ સરખે ભાગે મેળવીને ચાટવું</a:t>
            </a:r>
            <a:r>
              <a:rPr lang="en-US" dirty="0" smtClean="0">
                <a:latin typeface="Calibri" panose="020F0502020204030204" pitchFamily="34" charset="0"/>
                <a:ea typeface="Calibri" panose="020F0502020204030204" pitchFamily="34" charset="0"/>
              </a:rPr>
              <a:t>.</a:t>
            </a:r>
            <a:endParaRPr lang="en-US" dirty="0"/>
          </a:p>
        </p:txBody>
      </p:sp>
      <p:pic>
        <p:nvPicPr>
          <p:cNvPr id="3" name="Picture 2"/>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268941" y="2171700"/>
            <a:ext cx="4041962" cy="3429000"/>
          </a:xfrm>
          <a:prstGeom prst="rect">
            <a:avLst/>
          </a:prstGeom>
        </p:spPr>
      </p:pic>
      <p:pic>
        <p:nvPicPr>
          <p:cNvPr id="4" name="Picture 3"/>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4640076" y="2171700"/>
            <a:ext cx="3302653" cy="3805519"/>
          </a:xfrm>
          <a:prstGeom prst="rect">
            <a:avLst/>
          </a:prstGeom>
        </p:spPr>
      </p:pic>
      <p:pic>
        <p:nvPicPr>
          <p:cNvPr id="5" name="Picture 4"/>
          <p:cNvPicPr>
            <a:picLocks noChangeAspect="1"/>
          </p:cNvPicPr>
          <p:nvPr/>
        </p:nvPicPr>
        <p:blipFill>
          <a:blip r:embed="rId4" cstate="screen">
            <a:extLst>
              <a:ext uri="{28A0092B-C50C-407E-A947-70E740481C1C}">
                <a14:useLocalDpi xmlns="" xmlns:a14="http://schemas.microsoft.com/office/drawing/2010/main" val="0"/>
              </a:ext>
            </a:extLst>
          </a:blip>
          <a:stretch>
            <a:fillRect/>
          </a:stretch>
        </p:blipFill>
        <p:spPr>
          <a:xfrm>
            <a:off x="8700246" y="2031206"/>
            <a:ext cx="2904565" cy="4086505"/>
          </a:xfrm>
          <a:prstGeom prst="rect">
            <a:avLst/>
          </a:prstGeom>
        </p:spPr>
      </p:pic>
    </p:spTree>
    <p:extLst>
      <p:ext uri="{BB962C8B-B14F-4D97-AF65-F5344CB8AC3E}">
        <p14:creationId xmlns="" xmlns:p14="http://schemas.microsoft.com/office/powerpoint/2010/main" val="29439938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nSpc>
                <a:spcPct val="107000"/>
              </a:lnSpc>
              <a:spcAft>
                <a:spcPts val="800"/>
              </a:spcAft>
            </a:pPr>
            <a:r>
              <a:rPr lang="en-US" dirty="0" smtClean="0">
                <a:effectLst/>
                <a:latin typeface="Calibri" panose="020F0502020204030204" pitchFamily="34" charset="0"/>
                <a:ea typeface="Calibri" panose="020F0502020204030204" pitchFamily="34" charset="0"/>
                <a:cs typeface="Mangal" panose="02040503050203030202" pitchFamily="18" charset="0"/>
              </a:rPr>
              <a:t/>
            </a:r>
            <a:br>
              <a:rPr lang="en-US" dirty="0" smtClean="0">
                <a:effectLst/>
                <a:latin typeface="Calibri" panose="020F0502020204030204" pitchFamily="34" charset="0"/>
                <a:ea typeface="Calibri" panose="020F0502020204030204" pitchFamily="34" charset="0"/>
                <a:cs typeface="Mangal" panose="02040503050203030202" pitchFamily="18" charset="0"/>
              </a:rPr>
            </a:br>
            <a:r>
              <a:rPr lang="gu-IN" dirty="0" smtClean="0">
                <a:latin typeface="Calibri" panose="020F0502020204030204" pitchFamily="34" charset="0"/>
                <a:ea typeface="Calibri" panose="020F0502020204030204" pitchFamily="34" charset="0"/>
              </a:rPr>
              <a:t>- અરડૂસીનાં પાંદડા </a:t>
            </a:r>
            <a:r>
              <a:rPr lang="en-US" dirty="0" smtClean="0">
                <a:effectLst/>
                <a:latin typeface="Calibri" panose="020F0502020204030204" pitchFamily="34" charset="0"/>
                <a:ea typeface="Calibri" panose="020F0502020204030204" pitchFamily="34" charset="0"/>
                <a:cs typeface="Shruti" panose="020B0502040204020203" pitchFamily="34" charset="0"/>
              </a:rPr>
              <a:t>, </a:t>
            </a:r>
            <a:r>
              <a:rPr lang="gu-IN" dirty="0" smtClean="0">
                <a:latin typeface="Calibri" panose="020F0502020204030204" pitchFamily="34" charset="0"/>
                <a:ea typeface="Calibri" panose="020F0502020204030204" pitchFamily="34" charset="0"/>
              </a:rPr>
              <a:t>અશ્વગંધા </a:t>
            </a:r>
            <a:r>
              <a:rPr lang="en-US" dirty="0" smtClean="0">
                <a:effectLst/>
                <a:latin typeface="Calibri" panose="020F0502020204030204" pitchFamily="34" charset="0"/>
                <a:ea typeface="Calibri" panose="020F0502020204030204" pitchFamily="34" charset="0"/>
                <a:cs typeface="Shruti" panose="020B0502040204020203" pitchFamily="34" charset="0"/>
              </a:rPr>
              <a:t>, </a:t>
            </a:r>
            <a:r>
              <a:rPr lang="gu-IN" dirty="0" smtClean="0">
                <a:latin typeface="Calibri" panose="020F0502020204030204" pitchFamily="34" charset="0"/>
                <a:ea typeface="Calibri" panose="020F0502020204030204" pitchFamily="34" charset="0"/>
              </a:rPr>
              <a:t>શેરડી નું મૂળ અને સાટોડી નોં ક્રાઢો આપવો </a:t>
            </a:r>
            <a:endParaRPr lang="en-US" dirty="0"/>
          </a:p>
        </p:txBody>
      </p:sp>
      <p:pic>
        <p:nvPicPr>
          <p:cNvPr id="3" name="Picture 2"/>
          <p:cNvPicPr>
            <a:picLocks noChangeAspect="1"/>
          </p:cNvPicPr>
          <p:nvPr/>
        </p:nvPicPr>
        <p:blipFill>
          <a:blip r:embed="rId2" cstate="screen">
            <a:extLst>
              <a:ext uri="{28A0092B-C50C-407E-A947-70E740481C1C}">
                <a14:useLocalDpi xmlns="" xmlns:a14="http://schemas.microsoft.com/office/drawing/2010/main" val="0"/>
              </a:ext>
            </a:extLst>
          </a:blip>
          <a:stretch>
            <a:fillRect/>
          </a:stretch>
        </p:blipFill>
        <p:spPr>
          <a:xfrm>
            <a:off x="376517" y="2057399"/>
            <a:ext cx="3836894" cy="2608729"/>
          </a:xfrm>
          <a:prstGeom prst="rect">
            <a:avLst/>
          </a:prstGeom>
        </p:spPr>
      </p:pic>
      <p:pic>
        <p:nvPicPr>
          <p:cNvPr id="4" name="Picture 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641297" y="2057399"/>
            <a:ext cx="4026172" cy="2404812"/>
          </a:xfrm>
          <a:prstGeom prst="rect">
            <a:avLst/>
          </a:prstGeom>
        </p:spPr>
      </p:pic>
      <p:pic>
        <p:nvPicPr>
          <p:cNvPr id="5" name="Picture 4"/>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2516661" y="4666128"/>
            <a:ext cx="4249271" cy="2008377"/>
          </a:xfrm>
          <a:prstGeom prst="rect">
            <a:avLst/>
          </a:prstGeom>
        </p:spPr>
      </p:pic>
      <p:pic>
        <p:nvPicPr>
          <p:cNvPr id="6" name="Picture 5"/>
          <p:cNvPicPr>
            <a:picLocks noChangeAspect="1"/>
          </p:cNvPicPr>
          <p:nvPr/>
        </p:nvPicPr>
        <p:blipFill>
          <a:blip r:embed="rId5">
            <a:extLst>
              <a:ext uri="{28A0092B-C50C-407E-A947-70E740481C1C}">
                <a14:useLocalDpi xmlns="" xmlns:a14="http://schemas.microsoft.com/office/drawing/2010/main" val="0"/>
              </a:ext>
            </a:extLst>
          </a:blip>
          <a:stretch>
            <a:fillRect/>
          </a:stretch>
        </p:blipFill>
        <p:spPr>
          <a:xfrm>
            <a:off x="8958822" y="1304925"/>
            <a:ext cx="2638425" cy="5553075"/>
          </a:xfrm>
          <a:prstGeom prst="rect">
            <a:avLst/>
          </a:prstGeom>
        </p:spPr>
      </p:pic>
    </p:spTree>
    <p:extLst>
      <p:ext uri="{BB962C8B-B14F-4D97-AF65-F5344CB8AC3E}">
        <p14:creationId xmlns="" xmlns:p14="http://schemas.microsoft.com/office/powerpoint/2010/main" val="37807489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u-IN" dirty="0" smtClean="0"/>
              <a:t>ક્ષયના </a:t>
            </a:r>
            <a:r>
              <a:rPr lang="gu-IN" dirty="0"/>
              <a:t>કારણો </a:t>
            </a:r>
            <a:r>
              <a:rPr lang="en-US" dirty="0"/>
              <a:t>, </a:t>
            </a:r>
            <a:r>
              <a:rPr lang="gu-IN" dirty="0"/>
              <a:t>લક્ષણો અને સારવારઃ </a:t>
            </a:r>
            <a:r>
              <a:rPr lang="en-US" dirty="0"/>
              <a:t/>
            </a:r>
            <a:br>
              <a:rPr lang="en-US" dirty="0"/>
            </a:br>
            <a:endParaRPr lang="en-US" dirty="0"/>
          </a:p>
        </p:txBody>
      </p:sp>
      <p:sp>
        <p:nvSpPr>
          <p:cNvPr id="3" name="Rectangle 2"/>
          <p:cNvSpPr/>
          <p:nvPr/>
        </p:nvSpPr>
        <p:spPr>
          <a:xfrm>
            <a:off x="770965" y="1945582"/>
            <a:ext cx="10582835" cy="2562112"/>
          </a:xfrm>
          <a:prstGeom prst="rect">
            <a:avLst/>
          </a:prstGeom>
        </p:spPr>
        <p:txBody>
          <a:bodyPr wrap="square">
            <a:spAutoFit/>
          </a:bodyPr>
          <a:lstStyle/>
          <a:p>
            <a:pPr>
              <a:lnSpc>
                <a:spcPct val="107000"/>
              </a:lnSpc>
              <a:spcAft>
                <a:spcPts val="800"/>
              </a:spcAft>
            </a:pPr>
            <a:r>
              <a:rPr lang="gu-IN" dirty="0">
                <a:latin typeface="Calibri" panose="020F0502020204030204" pitchFamily="34" charset="0"/>
                <a:ea typeface="Calibri" panose="020F0502020204030204" pitchFamily="34" charset="0"/>
              </a:rPr>
              <a:t>ક્ષય-</a:t>
            </a:r>
            <a:r>
              <a:rPr lang="gu-IN" sz="2400" dirty="0" smtClean="0">
                <a:effectLst/>
                <a:latin typeface="Calibri" panose="020F0502020204030204" pitchFamily="34" charset="0"/>
                <a:ea typeface="Calibri" panose="020F0502020204030204" pitchFamily="34" charset="0"/>
                <a:cs typeface="Mangal" panose="02040503050203030202" pitchFamily="18" charset="0"/>
              </a:rPr>
              <a:t> </a:t>
            </a:r>
            <a:r>
              <a:rPr lang="gu-IN" dirty="0" smtClean="0">
                <a:latin typeface="Calibri" panose="020F0502020204030204" pitchFamily="34" charset="0"/>
                <a:ea typeface="Calibri" panose="020F0502020204030204" pitchFamily="34" charset="0"/>
              </a:rPr>
              <a:t>રાજયક્ષ્મા - </a:t>
            </a:r>
            <a:r>
              <a:rPr lang="gu-IN" dirty="0">
                <a:latin typeface="Calibri" panose="020F0502020204030204" pitchFamily="34" charset="0"/>
                <a:ea typeface="Calibri" panose="020F0502020204030204" pitchFamily="34" charset="0"/>
              </a:rPr>
              <a:t>શોષ ઈત્યાદિ પર્યાપરૂપ </a:t>
            </a:r>
            <a:r>
              <a:rPr lang="gu-IN" dirty="0" smtClean="0">
                <a:latin typeface="Calibri" panose="020F0502020204030204" pitchFamily="34" charset="0"/>
                <a:ea typeface="Calibri" panose="020F0502020204030204" pitchFamily="34" charset="0"/>
              </a:rPr>
              <a:t>શબ્દો  છે.  </a:t>
            </a:r>
            <a:r>
              <a:rPr lang="gu-IN" dirty="0">
                <a:latin typeface="Calibri" panose="020F0502020204030204" pitchFamily="34" charset="0"/>
                <a:ea typeface="Calibri" panose="020F0502020204030204" pitchFamily="34" charset="0"/>
              </a:rPr>
              <a:t>પહેલાના સમયમાં ક્ષય </a:t>
            </a:r>
            <a:r>
              <a:rPr lang="gu-IN" dirty="0" smtClean="0">
                <a:latin typeface="Calibri" panose="020F0502020204030204" pitchFamily="34" charset="0"/>
                <a:ea typeface="Calibri" panose="020F0502020204030204" pitchFamily="34" charset="0"/>
              </a:rPr>
              <a:t>અતિ ભોગવિલાસને </a:t>
            </a:r>
            <a:r>
              <a:rPr lang="gu-IN" dirty="0">
                <a:latin typeface="Calibri" panose="020F0502020204030204" pitchFamily="34" charset="0"/>
                <a:ea typeface="Calibri" panose="020F0502020204030204" pitchFamily="34" charset="0"/>
              </a:rPr>
              <a:t>કારણે રાજાઓને થતો હોવાથી તેનું નામ રાજયક્ષ્મા નામ પડેલું </a:t>
            </a:r>
            <a:r>
              <a:rPr lang="gu-IN" dirty="0" smtClean="0">
                <a:latin typeface="Calibri" panose="020F0502020204030204" pitchFamily="34" charset="0"/>
                <a:ea typeface="Calibri" panose="020F0502020204030204" pitchFamily="34" charset="0"/>
              </a:rPr>
              <a:t>છે.  </a:t>
            </a:r>
            <a:r>
              <a:rPr lang="gu-IN" dirty="0">
                <a:latin typeface="Calibri" panose="020F0502020204030204" pitchFamily="34" charset="0"/>
                <a:ea typeface="Calibri" panose="020F0502020204030204" pitchFamily="34" charset="0"/>
              </a:rPr>
              <a:t>અગાઉ વર્ષો પહેલા </a:t>
            </a:r>
            <a:r>
              <a:rPr lang="gu-IN" dirty="0" smtClean="0">
                <a:latin typeface="Calibri" panose="020F0502020204030204" pitchFamily="34" charset="0"/>
                <a:ea typeface="Calibri" panose="020F0502020204030204" pitchFamily="34" charset="0"/>
              </a:rPr>
              <a:t>ક્ષયમા </a:t>
            </a:r>
            <a:r>
              <a:rPr lang="gu-IN" dirty="0">
                <a:latin typeface="Calibri" panose="020F0502020204030204" pitchFamily="34" charset="0"/>
                <a:ea typeface="Calibri" panose="020F0502020204030204" pitchFamily="34" charset="0"/>
              </a:rPr>
              <a:t>ચોક્કસ માડનારી ઔષધિઓ </a:t>
            </a:r>
            <a:r>
              <a:rPr lang="gu-IN" dirty="0" smtClean="0">
                <a:latin typeface="Calibri" panose="020F0502020204030204" pitchFamily="34" charset="0"/>
                <a:ea typeface="Calibri" panose="020F0502020204030204" pitchFamily="34" charset="0"/>
              </a:rPr>
              <a:t>શોધાયેલી ન હોવાથી </a:t>
            </a:r>
            <a:r>
              <a:rPr lang="gu-IN" dirty="0">
                <a:latin typeface="Calibri" panose="020F0502020204030204" pitchFamily="34" charset="0"/>
                <a:ea typeface="Calibri" panose="020F0502020204030204" pitchFamily="34" charset="0"/>
              </a:rPr>
              <a:t>લોકો ક્ષયરોગ થી ખૂબ જ ડરતા </a:t>
            </a:r>
            <a:r>
              <a:rPr lang="gu-IN" dirty="0" smtClean="0">
                <a:latin typeface="Calibri" panose="020F0502020204030204" pitchFamily="34" charset="0"/>
                <a:ea typeface="Calibri" panose="020F0502020204030204" pitchFamily="34" charset="0"/>
              </a:rPr>
              <a:t>હતા. </a:t>
            </a:r>
            <a:r>
              <a:rPr lang="gu-IN" dirty="0">
                <a:latin typeface="Calibri" panose="020F0502020204030204" pitchFamily="34" charset="0"/>
                <a:ea typeface="Calibri" panose="020F0502020204030204" pitchFamily="34" charset="0"/>
              </a:rPr>
              <a:t>વર્તમાન સમયમાં તેનો </a:t>
            </a:r>
            <a:r>
              <a:rPr lang="gu-IN" dirty="0" smtClean="0">
                <a:latin typeface="Calibri" panose="020F0502020204030204" pitchFamily="34" charset="0"/>
                <a:ea typeface="Calibri" panose="020F0502020204030204" pitchFamily="34" charset="0"/>
              </a:rPr>
              <a:t>યોગ્ય  </a:t>
            </a:r>
            <a:r>
              <a:rPr lang="gu-IN" dirty="0">
                <a:latin typeface="Calibri" panose="020F0502020204030204" pitchFamily="34" charset="0"/>
                <a:ea typeface="Calibri" panose="020F0502020204030204" pitchFamily="34" charset="0"/>
              </a:rPr>
              <a:t>ઉપચાર થવાથી </a:t>
            </a:r>
            <a:r>
              <a:rPr lang="en-US" sz="2400" dirty="0" smtClean="0">
                <a:effectLst/>
                <a:latin typeface="Calibri" panose="020F0502020204030204" pitchFamily="34" charset="0"/>
                <a:ea typeface="Calibri" panose="020F0502020204030204" pitchFamily="34" charset="0"/>
                <a:cs typeface="Mangal" panose="02040503050203030202" pitchFamily="18" charset="0"/>
              </a:rPr>
              <a:t>, </a:t>
            </a:r>
            <a:r>
              <a:rPr lang="gu-IN" dirty="0">
                <a:latin typeface="Calibri" panose="020F0502020204030204" pitchFamily="34" charset="0"/>
                <a:ea typeface="Calibri" panose="020F0502020204030204" pitchFamily="34" charset="0"/>
              </a:rPr>
              <a:t>લોકોનો ડર </a:t>
            </a:r>
            <a:r>
              <a:rPr lang="gu-IN" dirty="0" smtClean="0">
                <a:latin typeface="Calibri" panose="020F0502020204030204" pitchFamily="34" charset="0"/>
                <a:ea typeface="Calibri" panose="020F0502020204030204" pitchFamily="34" charset="0"/>
              </a:rPr>
              <a:t>ઘટ્યો છે </a:t>
            </a:r>
            <a:r>
              <a:rPr lang="gu-IN" dirty="0">
                <a:latin typeface="Calibri" panose="020F0502020204030204" pitchFamily="34" charset="0"/>
                <a:ea typeface="Calibri" panose="020F0502020204030204" pitchFamily="34" charset="0"/>
              </a:rPr>
              <a:t>જોકે લોકોમાં તેનો ફેલાવો વધુ જોવા મળે છે </a:t>
            </a:r>
            <a:r>
              <a:rPr lang="gu-IN" dirty="0" smtClean="0">
                <a:latin typeface="Calibri" panose="020F0502020204030204" pitchFamily="34" charset="0"/>
                <a:ea typeface="Calibri" panose="020F0502020204030204" pitchFamily="34" charset="0"/>
              </a:rPr>
              <a:t>આપાનવાયુ </a:t>
            </a:r>
            <a:r>
              <a:rPr lang="gu-IN" dirty="0">
                <a:latin typeface="Calibri" panose="020F0502020204030204" pitchFamily="34" charset="0"/>
                <a:ea typeface="Calibri" panose="020F0502020204030204" pitchFamily="34" charset="0"/>
              </a:rPr>
              <a:t>મળ - મુત્ર ઈત્યાદિ કુદરતી </a:t>
            </a:r>
            <a:r>
              <a:rPr lang="gu-IN" dirty="0" smtClean="0">
                <a:latin typeface="Calibri" panose="020F0502020204030204" pitchFamily="34" charset="0"/>
                <a:ea typeface="Calibri" panose="020F0502020204030204" pitchFamily="34" charset="0"/>
              </a:rPr>
              <a:t>આદતોને(હાજતો) રોકવાથી, </a:t>
            </a:r>
            <a:r>
              <a:rPr lang="gu-IN" dirty="0">
                <a:latin typeface="Calibri" panose="020F0502020204030204" pitchFamily="34" charset="0"/>
                <a:ea typeface="Calibri" panose="020F0502020204030204" pitchFamily="34" charset="0"/>
              </a:rPr>
              <a:t>અત્યંત </a:t>
            </a:r>
            <a:r>
              <a:rPr lang="gu-IN" dirty="0" smtClean="0">
                <a:latin typeface="Calibri" panose="020F0502020204030204" pitchFamily="34" charset="0"/>
                <a:ea typeface="Calibri" panose="020F0502020204030204" pitchFamily="34" charset="0"/>
              </a:rPr>
              <a:t>સ્ત્રીસંગ કરવાથી </a:t>
            </a:r>
            <a:r>
              <a:rPr lang="gu-IN" dirty="0">
                <a:latin typeface="Calibri" panose="020F0502020204030204" pitchFamily="34" charset="0"/>
                <a:ea typeface="Calibri" panose="020F0502020204030204" pitchFamily="34" charset="0"/>
              </a:rPr>
              <a:t>કે ઉપવાસ </a:t>
            </a:r>
            <a:r>
              <a:rPr lang="en-US" sz="2400" dirty="0" smtClean="0">
                <a:effectLst/>
                <a:latin typeface="Calibri" panose="020F0502020204030204" pitchFamily="34" charset="0"/>
                <a:ea typeface="Calibri" panose="020F0502020204030204" pitchFamily="34" charset="0"/>
                <a:cs typeface="Mangal" panose="02040503050203030202" pitchFamily="18" charset="0"/>
              </a:rPr>
              <a:t>, </a:t>
            </a:r>
            <a:r>
              <a:rPr lang="gu-IN" dirty="0" smtClean="0">
                <a:latin typeface="Calibri" panose="020F0502020204030204" pitchFamily="34" charset="0"/>
                <a:ea typeface="Calibri" panose="020F0502020204030204" pitchFamily="34" charset="0"/>
              </a:rPr>
              <a:t>ઈર્ષા </a:t>
            </a:r>
            <a:r>
              <a:rPr lang="en-US" sz="2400" dirty="0" smtClean="0">
                <a:effectLst/>
                <a:latin typeface="Calibri" panose="020F0502020204030204" pitchFamily="34" charset="0"/>
                <a:ea typeface="Calibri" panose="020F0502020204030204" pitchFamily="34" charset="0"/>
                <a:cs typeface="Mangal" panose="02040503050203030202" pitchFamily="18" charset="0"/>
              </a:rPr>
              <a:t>, </a:t>
            </a:r>
            <a:r>
              <a:rPr lang="gu-IN" dirty="0">
                <a:latin typeface="Calibri" panose="020F0502020204030204" pitchFamily="34" charset="0"/>
                <a:ea typeface="Calibri" panose="020F0502020204030204" pitchFamily="34" charset="0"/>
              </a:rPr>
              <a:t>શોક વગેરેનો અને </a:t>
            </a:r>
            <a:r>
              <a:rPr lang="gu-IN" dirty="0" smtClean="0">
                <a:latin typeface="Calibri" panose="020F0502020204030204" pitchFamily="34" charset="0"/>
                <a:ea typeface="Calibri" panose="020F0502020204030204" pitchFamily="34" charset="0"/>
              </a:rPr>
              <a:t>ધાતુઓનો  </a:t>
            </a:r>
            <a:r>
              <a:rPr lang="gu-IN" dirty="0">
                <a:latin typeface="Calibri" panose="020F0502020204030204" pitchFamily="34" charset="0"/>
                <a:ea typeface="Calibri" panose="020F0502020204030204" pitchFamily="34" charset="0"/>
              </a:rPr>
              <a:t>ક્ષય </a:t>
            </a:r>
            <a:r>
              <a:rPr lang="gu-IN" dirty="0" smtClean="0">
                <a:latin typeface="Calibri" panose="020F0502020204030204" pitchFamily="34" charset="0"/>
                <a:ea typeface="Calibri" panose="020F0502020204030204" pitchFamily="34" charset="0"/>
              </a:rPr>
              <a:t>થવાથી, શરીરની ક્ષમતાથી વધારે શારિરીક </a:t>
            </a:r>
            <a:r>
              <a:rPr lang="gu-IN" dirty="0">
                <a:latin typeface="Calibri" panose="020F0502020204030204" pitchFamily="34" charset="0"/>
                <a:ea typeface="Calibri" panose="020F0502020204030204" pitchFamily="34" charset="0"/>
              </a:rPr>
              <a:t>શ્રમ </a:t>
            </a:r>
            <a:r>
              <a:rPr lang="gu-IN" dirty="0" smtClean="0">
                <a:latin typeface="Calibri" panose="020F0502020204030204" pitchFamily="34" charset="0"/>
                <a:ea typeface="Calibri" panose="020F0502020204030204" pitchFamily="34" charset="0"/>
              </a:rPr>
              <a:t>કરવાથી અને અનેક </a:t>
            </a:r>
            <a:r>
              <a:rPr lang="gu-IN" dirty="0">
                <a:latin typeface="Calibri" panose="020F0502020204030204" pitchFamily="34" charset="0"/>
                <a:ea typeface="Calibri" panose="020F0502020204030204" pitchFamily="34" charset="0"/>
              </a:rPr>
              <a:t>પ્રકારના </a:t>
            </a:r>
            <a:r>
              <a:rPr lang="gu-IN" dirty="0" smtClean="0">
                <a:latin typeface="Calibri" panose="020F0502020204030204" pitchFamily="34" charset="0"/>
                <a:ea typeface="Calibri" panose="020F0502020204030204" pitchFamily="34" charset="0"/>
              </a:rPr>
              <a:t>અન્નના વિષમપણે ખાવાની  ટૅવથી </a:t>
            </a:r>
            <a:r>
              <a:rPr lang="gu-IN" dirty="0">
                <a:latin typeface="Calibri" panose="020F0502020204030204" pitchFamily="34" charset="0"/>
                <a:ea typeface="Calibri" panose="020F0502020204030204" pitchFamily="34" charset="0"/>
              </a:rPr>
              <a:t>વાત </a:t>
            </a:r>
            <a:r>
              <a:rPr lang="en-US" sz="2400" dirty="0" smtClean="0">
                <a:effectLst/>
                <a:latin typeface="Calibri" panose="020F0502020204030204" pitchFamily="34" charset="0"/>
                <a:ea typeface="Calibri" panose="020F0502020204030204" pitchFamily="34" charset="0"/>
                <a:cs typeface="Mangal" panose="02040503050203030202" pitchFamily="18" charset="0"/>
              </a:rPr>
              <a:t>, </a:t>
            </a:r>
            <a:r>
              <a:rPr lang="gu-IN" dirty="0">
                <a:latin typeface="Calibri" panose="020F0502020204030204" pitchFamily="34" charset="0"/>
                <a:ea typeface="Calibri" panose="020F0502020204030204" pitchFamily="34" charset="0"/>
              </a:rPr>
              <a:t>પિત્ત અને કફ એ ત્રણેય </a:t>
            </a:r>
            <a:r>
              <a:rPr lang="gu-IN" dirty="0" smtClean="0">
                <a:latin typeface="Calibri" panose="020F0502020204030204" pitchFamily="34" charset="0"/>
                <a:ea typeface="Calibri" panose="020F0502020204030204" pitchFamily="34" charset="0"/>
              </a:rPr>
              <a:t>દોષના </a:t>
            </a:r>
            <a:r>
              <a:rPr lang="gu-IN" dirty="0">
                <a:latin typeface="Calibri" panose="020F0502020204030204" pitchFamily="34" charset="0"/>
                <a:ea typeface="Calibri" panose="020F0502020204030204" pitchFamily="34" charset="0"/>
              </a:rPr>
              <a:t>વિકાર વાળો ક્ષય રોગ ઉત્તપન્ન  થાય </a:t>
            </a:r>
            <a:r>
              <a:rPr lang="gu-IN" dirty="0" smtClean="0">
                <a:latin typeface="Calibri" panose="020F0502020204030204" pitchFamily="34" charset="0"/>
                <a:ea typeface="Calibri" panose="020F0502020204030204" pitchFamily="34" charset="0"/>
              </a:rPr>
              <a:t>છે</a:t>
            </a:r>
            <a:endParaRPr lang="en-US" sz="2400" dirty="0" smtClean="0">
              <a:effectLst/>
              <a:latin typeface="Calibri" panose="020F0502020204030204" pitchFamily="34" charset="0"/>
              <a:ea typeface="Calibri" panose="020F0502020204030204" pitchFamily="34" charset="0"/>
              <a:cs typeface="Mangal" panose="02040503050203030202" pitchFamily="18" charset="0"/>
            </a:endParaRPr>
          </a:p>
        </p:txBody>
      </p:sp>
    </p:spTree>
    <p:extLst>
      <p:ext uri="{BB962C8B-B14F-4D97-AF65-F5344CB8AC3E}">
        <p14:creationId xmlns="" xmlns:p14="http://schemas.microsoft.com/office/powerpoint/2010/main" val="7217488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gu-IN" sz="2800" dirty="0" smtClean="0">
                <a:latin typeface="Calibri" panose="020F0502020204030204" pitchFamily="34" charset="0"/>
                <a:ea typeface="Calibri" panose="020F0502020204030204" pitchFamily="34" charset="0"/>
              </a:rPr>
              <a:t>  </a:t>
            </a:r>
            <a:r>
              <a:rPr lang="en-US" sz="2800" dirty="0" smtClean="0">
                <a:latin typeface="Calibri" panose="020F0502020204030204" pitchFamily="34" charset="0"/>
                <a:ea typeface="Calibri" panose="020F0502020204030204" pitchFamily="34" charset="0"/>
              </a:rPr>
              <a:t/>
            </a:r>
            <a:br>
              <a:rPr lang="en-US" sz="2800" dirty="0" smtClean="0">
                <a:latin typeface="Calibri" panose="020F0502020204030204" pitchFamily="34" charset="0"/>
                <a:ea typeface="Calibri" panose="020F0502020204030204" pitchFamily="34" charset="0"/>
              </a:rPr>
            </a:br>
            <a:r>
              <a:rPr lang="gu-IN" sz="2800" dirty="0" smtClean="0">
                <a:latin typeface="Calibri" panose="020F0502020204030204" pitchFamily="34" charset="0"/>
                <a:ea typeface="Calibri" panose="020F0502020204030204" pitchFamily="34" charset="0"/>
              </a:rPr>
              <a:t>- દ્રાક્ષાદી ચૂર્ણ આપવું - કપુરદ્દી ચુર્ણ આપવું </a:t>
            </a:r>
            <a:endParaRPr lang="en-US" sz="2800" dirty="0"/>
          </a:p>
        </p:txBody>
      </p:sp>
      <p:pic>
        <p:nvPicPr>
          <p:cNvPr id="3" name="Picture 2"/>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6293224" y="2362200"/>
            <a:ext cx="4316506" cy="3292009"/>
          </a:xfrm>
          <a:prstGeom prst="rect">
            <a:avLst/>
          </a:prstGeom>
        </p:spPr>
      </p:pic>
      <p:pic>
        <p:nvPicPr>
          <p:cNvPr id="4" name="Picture 3"/>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242046" y="2362200"/>
            <a:ext cx="6629401" cy="3292009"/>
          </a:xfrm>
          <a:prstGeom prst="rect">
            <a:avLst/>
          </a:prstGeom>
        </p:spPr>
      </p:pic>
    </p:spTree>
    <p:extLst>
      <p:ext uri="{BB962C8B-B14F-4D97-AF65-F5344CB8AC3E}">
        <p14:creationId xmlns="" xmlns:p14="http://schemas.microsoft.com/office/powerpoint/2010/main" val="9856294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u-IN" dirty="0"/>
              <a:t>નૈસર્ગિક ઉપચાર</a:t>
            </a:r>
            <a:endParaRPr lang="en-US" dirty="0"/>
          </a:p>
        </p:txBody>
      </p:sp>
      <p:sp>
        <p:nvSpPr>
          <p:cNvPr id="3" name="Rectangle 2"/>
          <p:cNvSpPr/>
          <p:nvPr/>
        </p:nvSpPr>
        <p:spPr>
          <a:xfrm>
            <a:off x="121023" y="1125536"/>
            <a:ext cx="12070977" cy="4542526"/>
          </a:xfrm>
          <a:prstGeom prst="rect">
            <a:avLst/>
          </a:prstGeom>
        </p:spPr>
        <p:txBody>
          <a:bodyPr wrap="square">
            <a:spAutoFit/>
          </a:bodyPr>
          <a:lstStyle/>
          <a:p>
            <a:pPr>
              <a:lnSpc>
                <a:spcPct val="107000"/>
              </a:lnSpc>
              <a:spcAft>
                <a:spcPts val="800"/>
              </a:spcAft>
            </a:pPr>
            <a:r>
              <a:rPr lang="gu-IN" dirty="0">
                <a:latin typeface="Calibri" panose="020F0502020204030204" pitchFamily="34" charset="0"/>
                <a:ea typeface="Calibri" panose="020F0502020204030204" pitchFamily="34" charset="0"/>
              </a:rPr>
              <a:t>• મુખ્ય ચાર ઉપચાર ક્ષય માટે જાણીતા છે </a:t>
            </a:r>
            <a:endParaRPr lang="en-US" sz="2400" dirty="0" smtClean="0">
              <a:effectLst/>
              <a:latin typeface="Calibri" panose="020F0502020204030204" pitchFamily="34" charset="0"/>
              <a:ea typeface="Calibri" panose="020F0502020204030204" pitchFamily="34" charset="0"/>
              <a:cs typeface="Mangal" panose="02040503050203030202" pitchFamily="18" charset="0"/>
            </a:endParaRPr>
          </a:p>
          <a:p>
            <a:pPr>
              <a:lnSpc>
                <a:spcPct val="107000"/>
              </a:lnSpc>
              <a:spcAft>
                <a:spcPts val="800"/>
              </a:spcAft>
            </a:pPr>
            <a:r>
              <a:rPr lang="en-US" sz="2400" dirty="0" smtClean="0">
                <a:effectLst/>
                <a:latin typeface="Calibri" panose="020F0502020204030204" pitchFamily="34" charset="0"/>
                <a:ea typeface="Calibri" panose="020F0502020204030204" pitchFamily="34" charset="0"/>
                <a:cs typeface="Shruti" panose="020B0502040204020203" pitchFamily="34" charset="0"/>
              </a:rPr>
              <a:t>1 ) </a:t>
            </a:r>
            <a:r>
              <a:rPr lang="gu-IN" dirty="0">
                <a:latin typeface="Calibri" panose="020F0502020204030204" pitchFamily="34" charset="0"/>
                <a:ea typeface="Calibri" panose="020F0502020204030204" pitchFamily="34" charset="0"/>
              </a:rPr>
              <a:t>વિશ્રામ સારવાર</a:t>
            </a:r>
            <a:endParaRPr lang="en-US" sz="2400" dirty="0" smtClean="0">
              <a:effectLst/>
              <a:latin typeface="Calibri" panose="020F0502020204030204" pitchFamily="34" charset="0"/>
              <a:ea typeface="Calibri" panose="020F0502020204030204" pitchFamily="34" charset="0"/>
              <a:cs typeface="Mangal" panose="02040503050203030202" pitchFamily="18" charset="0"/>
            </a:endParaRPr>
          </a:p>
          <a:p>
            <a:pPr>
              <a:lnSpc>
                <a:spcPct val="107000"/>
              </a:lnSpc>
              <a:spcAft>
                <a:spcPts val="800"/>
              </a:spcAft>
            </a:pPr>
            <a:r>
              <a:rPr lang="gu-IN" dirty="0">
                <a:latin typeface="Calibri" panose="020F0502020204030204" pitchFamily="34" charset="0"/>
                <a:ea typeface="Calibri" panose="020F0502020204030204" pitchFamily="34" charset="0"/>
              </a:rPr>
              <a:t> </a:t>
            </a:r>
            <a:r>
              <a:rPr lang="en-US" sz="2400" dirty="0" smtClean="0">
                <a:effectLst/>
                <a:latin typeface="Calibri" panose="020F0502020204030204" pitchFamily="34" charset="0"/>
                <a:ea typeface="Calibri" panose="020F0502020204030204" pitchFamily="34" charset="0"/>
                <a:cs typeface="Shruti" panose="020B0502040204020203" pitchFamily="34" charset="0"/>
              </a:rPr>
              <a:t>2 ) </a:t>
            </a:r>
            <a:r>
              <a:rPr lang="gu-IN" dirty="0">
                <a:latin typeface="Calibri" panose="020F0502020204030204" pitchFamily="34" charset="0"/>
                <a:ea typeface="Calibri" panose="020F0502020204030204" pitchFamily="34" charset="0"/>
              </a:rPr>
              <a:t>આહીર</a:t>
            </a:r>
            <a:endParaRPr lang="en-US" sz="2400" dirty="0" smtClean="0">
              <a:effectLst/>
              <a:latin typeface="Calibri" panose="020F0502020204030204" pitchFamily="34" charset="0"/>
              <a:ea typeface="Calibri" panose="020F0502020204030204" pitchFamily="34" charset="0"/>
              <a:cs typeface="Mangal" panose="02040503050203030202" pitchFamily="18" charset="0"/>
            </a:endParaRPr>
          </a:p>
          <a:p>
            <a:pPr>
              <a:lnSpc>
                <a:spcPct val="107000"/>
              </a:lnSpc>
              <a:spcAft>
                <a:spcPts val="800"/>
              </a:spcAft>
            </a:pPr>
            <a:r>
              <a:rPr lang="gu-IN" dirty="0">
                <a:latin typeface="Calibri" panose="020F0502020204030204" pitchFamily="34" charset="0"/>
                <a:ea typeface="Calibri" panose="020F0502020204030204" pitchFamily="34" charset="0"/>
              </a:rPr>
              <a:t> </a:t>
            </a:r>
            <a:r>
              <a:rPr lang="en-US" sz="2400" dirty="0" smtClean="0">
                <a:effectLst/>
                <a:latin typeface="Calibri" panose="020F0502020204030204" pitchFamily="34" charset="0"/>
                <a:ea typeface="Calibri" panose="020F0502020204030204" pitchFamily="34" charset="0"/>
                <a:cs typeface="Shruti" panose="020B0502040204020203" pitchFamily="34" charset="0"/>
              </a:rPr>
              <a:t>3 ) </a:t>
            </a:r>
            <a:r>
              <a:rPr lang="gu-IN" dirty="0">
                <a:latin typeface="Calibri" panose="020F0502020204030204" pitchFamily="34" charset="0"/>
                <a:ea typeface="Calibri" panose="020F0502020204030204" pitchFamily="34" charset="0"/>
              </a:rPr>
              <a:t>તાજી ખુલ્લી ક્વાની સારવાર</a:t>
            </a:r>
            <a:endParaRPr lang="en-US" sz="2400" dirty="0" smtClean="0">
              <a:effectLst/>
              <a:latin typeface="Calibri" panose="020F0502020204030204" pitchFamily="34" charset="0"/>
              <a:ea typeface="Calibri" panose="020F0502020204030204" pitchFamily="34" charset="0"/>
              <a:cs typeface="Mangal" panose="02040503050203030202" pitchFamily="18" charset="0"/>
            </a:endParaRPr>
          </a:p>
          <a:p>
            <a:pPr>
              <a:lnSpc>
                <a:spcPct val="107000"/>
              </a:lnSpc>
              <a:spcAft>
                <a:spcPts val="800"/>
              </a:spcAft>
            </a:pPr>
            <a:r>
              <a:rPr lang="gu-IN" dirty="0">
                <a:latin typeface="Calibri" panose="020F0502020204030204" pitchFamily="34" charset="0"/>
                <a:ea typeface="Calibri" panose="020F0502020204030204" pitchFamily="34" charset="0"/>
              </a:rPr>
              <a:t> </a:t>
            </a:r>
            <a:r>
              <a:rPr lang="en-US" sz="2400" dirty="0" smtClean="0">
                <a:effectLst/>
                <a:latin typeface="Calibri" panose="020F0502020204030204" pitchFamily="34" charset="0"/>
                <a:ea typeface="Calibri" panose="020F0502020204030204" pitchFamily="34" charset="0"/>
                <a:cs typeface="Shruti" panose="020B0502040204020203" pitchFamily="34" charset="0"/>
              </a:rPr>
              <a:t>4 ] </a:t>
            </a:r>
            <a:r>
              <a:rPr lang="gu-IN" dirty="0">
                <a:latin typeface="Calibri" panose="020F0502020204030204" pitchFamily="34" charset="0"/>
                <a:ea typeface="Calibri" panose="020F0502020204030204" pitchFamily="34" charset="0"/>
              </a:rPr>
              <a:t>માનસિક સારવાર - જો સંતોષકારક પરિણામ મેળવવું હોય તો દર્દીએ તેનો મોટા ભાગનો સમય ભરપુર સૂર્યપ્રકાશમાં ગાળવો - ઉંડા શ્વાસોચ્છશ્વાસથી ફેફ્સામાં રક્તસ્ત્રાવ થઈ શકે છે . - કૃષ્ણ જળ સ્નાન સપ્તાહ માં </a:t>
            </a:r>
            <a:r>
              <a:rPr lang="en-US" sz="2400" dirty="0" smtClean="0">
                <a:effectLst/>
                <a:latin typeface="Calibri" panose="020F0502020204030204" pitchFamily="34" charset="0"/>
                <a:ea typeface="Calibri" panose="020F0502020204030204" pitchFamily="34" charset="0"/>
                <a:cs typeface="Shruti" panose="020B0502040204020203" pitchFamily="34" charset="0"/>
              </a:rPr>
              <a:t>2 </a:t>
            </a:r>
            <a:r>
              <a:rPr lang="gu-IN" dirty="0">
                <a:latin typeface="Calibri" panose="020F0502020204030204" pitchFamily="34" charset="0"/>
                <a:ea typeface="Calibri" panose="020F0502020204030204" pitchFamily="34" charset="0"/>
              </a:rPr>
              <a:t>થી </a:t>
            </a:r>
            <a:r>
              <a:rPr lang="en-US" sz="2400" dirty="0" smtClean="0">
                <a:effectLst/>
                <a:latin typeface="Calibri" panose="020F0502020204030204" pitchFamily="34" charset="0"/>
                <a:ea typeface="Calibri" panose="020F0502020204030204" pitchFamily="34" charset="0"/>
                <a:cs typeface="Shruti" panose="020B0502040204020203" pitchFamily="34" charset="0"/>
              </a:rPr>
              <a:t>3 </a:t>
            </a:r>
            <a:r>
              <a:rPr lang="gu-IN" dirty="0" smtClean="0">
                <a:latin typeface="Calibri" panose="020F0502020204030204" pitchFamily="34" charset="0"/>
                <a:ea typeface="Calibri" panose="020F0502020204030204" pitchFamily="34" charset="0"/>
              </a:rPr>
              <a:t>વાર </a:t>
            </a:r>
            <a:r>
              <a:rPr lang="gu-IN" dirty="0">
                <a:latin typeface="Calibri" panose="020F0502020204030204" pitchFamily="34" charset="0"/>
                <a:ea typeface="Calibri" panose="020F0502020204030204" pitchFamily="34" charset="0"/>
              </a:rPr>
              <a:t>આપી શકાય .</a:t>
            </a:r>
            <a:endParaRPr lang="en-US" sz="2400" dirty="0" smtClean="0">
              <a:effectLst/>
              <a:latin typeface="Calibri" panose="020F0502020204030204" pitchFamily="34" charset="0"/>
              <a:ea typeface="Calibri" panose="020F0502020204030204" pitchFamily="34" charset="0"/>
              <a:cs typeface="Mangal" panose="02040503050203030202" pitchFamily="18" charset="0"/>
            </a:endParaRPr>
          </a:p>
          <a:p>
            <a:pPr>
              <a:lnSpc>
                <a:spcPct val="107000"/>
              </a:lnSpc>
              <a:spcAft>
                <a:spcPts val="800"/>
              </a:spcAft>
            </a:pPr>
            <a:r>
              <a:rPr lang="gu-IN" dirty="0">
                <a:latin typeface="Calibri" panose="020F0502020204030204" pitchFamily="34" charset="0"/>
                <a:ea typeface="Calibri" panose="020F0502020204030204" pitchFamily="34" charset="0"/>
              </a:rPr>
              <a:t> - સાંજે ઠંડા પાણીથી સ્નાન કરાવી માલીસ દ્વારા ફિક્શન ચક માં ફાયદો થાય છે</a:t>
            </a:r>
            <a:endParaRPr lang="en-US" sz="2400" dirty="0" smtClean="0">
              <a:effectLst/>
              <a:latin typeface="Calibri" panose="020F0502020204030204" pitchFamily="34" charset="0"/>
              <a:ea typeface="Calibri" panose="020F0502020204030204" pitchFamily="34" charset="0"/>
              <a:cs typeface="Mangal" panose="02040503050203030202" pitchFamily="18" charset="0"/>
            </a:endParaRPr>
          </a:p>
          <a:p>
            <a:pPr>
              <a:lnSpc>
                <a:spcPct val="107000"/>
              </a:lnSpc>
              <a:spcAft>
                <a:spcPts val="800"/>
              </a:spcAft>
            </a:pPr>
            <a:r>
              <a:rPr lang="gu-IN" dirty="0">
                <a:latin typeface="Calibri" panose="020F0502020204030204" pitchFamily="34" charset="0"/>
                <a:ea typeface="Calibri" panose="020F0502020204030204" pitchFamily="34" charset="0"/>
              </a:rPr>
              <a:t>કરોડરજજુ નો કુશળતા પુર્વક ઉપયોગ કરી અડવાડિયામાં </a:t>
            </a:r>
            <a:r>
              <a:rPr lang="en-US" sz="2400" dirty="0" smtClean="0">
                <a:effectLst/>
                <a:latin typeface="Calibri" panose="020F0502020204030204" pitchFamily="34" charset="0"/>
                <a:ea typeface="Calibri" panose="020F0502020204030204" pitchFamily="34" charset="0"/>
                <a:cs typeface="Shruti" panose="020B0502040204020203" pitchFamily="34" charset="0"/>
              </a:rPr>
              <a:t>2 </a:t>
            </a:r>
            <a:r>
              <a:rPr lang="gu-IN" dirty="0">
                <a:latin typeface="Calibri" panose="020F0502020204030204" pitchFamily="34" charset="0"/>
                <a:ea typeface="Calibri" panose="020F0502020204030204" pitchFamily="34" charset="0"/>
              </a:rPr>
              <a:t>થી </a:t>
            </a:r>
            <a:r>
              <a:rPr lang="en-US" sz="2400" dirty="0" smtClean="0">
                <a:effectLst/>
                <a:latin typeface="Calibri" panose="020F0502020204030204" pitchFamily="34" charset="0"/>
                <a:ea typeface="Calibri" panose="020F0502020204030204" pitchFamily="34" charset="0"/>
                <a:cs typeface="Shruti" panose="020B0502040204020203" pitchFamily="34" charset="0"/>
              </a:rPr>
              <a:t>3 </a:t>
            </a:r>
            <a:r>
              <a:rPr lang="gu-IN" dirty="0">
                <a:latin typeface="Calibri" panose="020F0502020204030204" pitchFamily="34" charset="0"/>
                <a:ea typeface="Calibri" panose="020F0502020204030204" pitchFamily="34" charset="0"/>
              </a:rPr>
              <a:t>વખત આપી શકાય . </a:t>
            </a:r>
            <a:endParaRPr lang="en-US" sz="2400" dirty="0" smtClean="0">
              <a:effectLst/>
              <a:latin typeface="Calibri" panose="020F0502020204030204" pitchFamily="34" charset="0"/>
              <a:ea typeface="Calibri" panose="020F0502020204030204" pitchFamily="34" charset="0"/>
              <a:cs typeface="Mangal" panose="02040503050203030202" pitchFamily="18" charset="0"/>
            </a:endParaRPr>
          </a:p>
          <a:p>
            <a:pPr>
              <a:lnSpc>
                <a:spcPct val="107000"/>
              </a:lnSpc>
              <a:spcAft>
                <a:spcPts val="800"/>
              </a:spcAft>
            </a:pPr>
            <a:r>
              <a:rPr lang="gu-IN" dirty="0">
                <a:latin typeface="Calibri" panose="020F0502020204030204" pitchFamily="34" charset="0"/>
                <a:ea typeface="Calibri" panose="020F0502020204030204" pitchFamily="34" charset="0"/>
              </a:rPr>
              <a:t>- ભીંની પટ્ટી કે સ્પૉજ ખાને આપી શકાય .</a:t>
            </a:r>
            <a:endParaRPr lang="en-US" sz="2400" dirty="0" smtClean="0">
              <a:effectLst/>
              <a:latin typeface="Calibri" panose="020F0502020204030204" pitchFamily="34" charset="0"/>
              <a:ea typeface="Calibri" panose="020F0502020204030204" pitchFamily="34" charset="0"/>
              <a:cs typeface="Mangal" panose="02040503050203030202" pitchFamily="18" charset="0"/>
            </a:endParaRPr>
          </a:p>
          <a:p>
            <a:r>
              <a:rPr lang="gu-IN" dirty="0">
                <a:latin typeface="Calibri" panose="020F0502020204030204" pitchFamily="34" charset="0"/>
                <a:ea typeface="Calibri" panose="020F0502020204030204" pitchFamily="34" charset="0"/>
              </a:rPr>
              <a:t> - આ રોગથી છૂટકારો મેળવવા દરેક ચિંતા </a:t>
            </a:r>
            <a:r>
              <a:rPr lang="en-US" sz="2400" dirty="0" smtClean="0">
                <a:effectLst/>
                <a:latin typeface="Calibri" panose="020F0502020204030204" pitchFamily="34" charset="0"/>
                <a:ea typeface="Calibri" panose="020F0502020204030204" pitchFamily="34" charset="0"/>
                <a:cs typeface="Shruti" panose="020B0502040204020203" pitchFamily="34" charset="0"/>
              </a:rPr>
              <a:t>, </a:t>
            </a:r>
            <a:r>
              <a:rPr lang="gu-IN" dirty="0">
                <a:latin typeface="Calibri" panose="020F0502020204030204" pitchFamily="34" charset="0"/>
                <a:ea typeface="Calibri" panose="020F0502020204030204" pitchFamily="34" charset="0"/>
              </a:rPr>
              <a:t>ભય </a:t>
            </a:r>
            <a:r>
              <a:rPr lang="en-US" sz="2400" dirty="0" smtClean="0">
                <a:effectLst/>
                <a:latin typeface="Calibri" panose="020F0502020204030204" pitchFamily="34" charset="0"/>
                <a:ea typeface="Calibri" panose="020F0502020204030204" pitchFamily="34" charset="0"/>
                <a:cs typeface="Shruti" panose="020B0502040204020203" pitchFamily="34" charset="0"/>
              </a:rPr>
              <a:t>, </a:t>
            </a:r>
            <a:r>
              <a:rPr lang="gu-IN" dirty="0">
                <a:latin typeface="Calibri" panose="020F0502020204030204" pitchFamily="34" charset="0"/>
                <a:ea typeface="Calibri" panose="020F0502020204030204" pitchFamily="34" charset="0"/>
              </a:rPr>
              <a:t>ક્રોધ વગેરે માનસિક ભાવોથી કે સ્વામ અંગે દૂર રહેવું જોઈએ </a:t>
            </a:r>
            <a:r>
              <a:rPr lang="en-US" dirty="0" smtClean="0">
                <a:latin typeface="Calibri" panose="020F0502020204030204" pitchFamily="34" charset="0"/>
                <a:ea typeface="Calibri" panose="020F0502020204030204" pitchFamily="34" charset="0"/>
              </a:rPr>
              <a:t>       </a:t>
            </a:r>
            <a:endParaRPr lang="en-US" dirty="0"/>
          </a:p>
        </p:txBody>
      </p:sp>
    </p:spTree>
    <p:extLst>
      <p:ext uri="{BB962C8B-B14F-4D97-AF65-F5344CB8AC3E}">
        <p14:creationId xmlns="" xmlns:p14="http://schemas.microsoft.com/office/powerpoint/2010/main" val="27651817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u-IN" dirty="0" smtClean="0"/>
              <a:t>યોગીક </a:t>
            </a:r>
            <a:r>
              <a:rPr lang="gu-IN" dirty="0"/>
              <a:t>સારવાર </a:t>
            </a:r>
            <a:r>
              <a:rPr lang="en-US" dirty="0"/>
              <a:t/>
            </a:r>
            <a:br>
              <a:rPr lang="en-US" dirty="0"/>
            </a:br>
            <a:endParaRPr lang="en-US" dirty="0"/>
          </a:p>
        </p:txBody>
      </p:sp>
      <p:sp>
        <p:nvSpPr>
          <p:cNvPr id="3" name="Rectangle 2"/>
          <p:cNvSpPr/>
          <p:nvPr/>
        </p:nvSpPr>
        <p:spPr>
          <a:xfrm>
            <a:off x="384379" y="1027906"/>
            <a:ext cx="8633012" cy="882678"/>
          </a:xfrm>
          <a:prstGeom prst="rect">
            <a:avLst/>
          </a:prstGeom>
        </p:spPr>
        <p:txBody>
          <a:bodyPr wrap="square">
            <a:spAutoFit/>
          </a:bodyPr>
          <a:lstStyle/>
          <a:p>
            <a:pPr>
              <a:lnSpc>
                <a:spcPct val="107000"/>
              </a:lnSpc>
              <a:spcAft>
                <a:spcPts val="800"/>
              </a:spcAft>
            </a:pPr>
            <a:r>
              <a:rPr lang="gu-IN" sz="4800" dirty="0" smtClean="0">
                <a:latin typeface="Calibri" panose="020F0502020204030204" pitchFamily="34" charset="0"/>
                <a:ea typeface="Calibri" panose="020F0502020204030204" pitchFamily="34" charset="0"/>
              </a:rPr>
              <a:t>આસન</a:t>
            </a:r>
            <a:r>
              <a:rPr lang="gu-IN" sz="4000" b="1" dirty="0">
                <a:latin typeface="Calibri" panose="020F0502020204030204" pitchFamily="34" charset="0"/>
                <a:ea typeface="Calibri" panose="020F0502020204030204" pitchFamily="34" charset="0"/>
              </a:rPr>
              <a:t>નો</a:t>
            </a:r>
            <a:r>
              <a:rPr lang="gu-IN" sz="2400" dirty="0">
                <a:latin typeface="Calibri" panose="020F0502020204030204" pitchFamily="34" charset="0"/>
                <a:ea typeface="Calibri" panose="020F0502020204030204" pitchFamily="34" charset="0"/>
              </a:rPr>
              <a:t> </a:t>
            </a:r>
            <a:r>
              <a:rPr lang="en-US" sz="3200" dirty="0" smtClean="0">
                <a:latin typeface="Calibri" panose="020F0502020204030204" pitchFamily="34" charset="0"/>
                <a:ea typeface="Calibri" panose="020F0502020204030204" pitchFamily="34" charset="0"/>
                <a:cs typeface="Shruti" panose="020B0502040204020203" pitchFamily="34" charset="0"/>
              </a:rPr>
              <a:t>/</a:t>
            </a:r>
            <a:r>
              <a:rPr lang="gu-IN" sz="2400" dirty="0" smtClean="0">
                <a:latin typeface="Calibri" panose="020F0502020204030204" pitchFamily="34" charset="0"/>
                <a:ea typeface="Calibri" panose="020F0502020204030204" pitchFamily="34" charset="0"/>
              </a:rPr>
              <a:t>ઉદરને </a:t>
            </a:r>
            <a:r>
              <a:rPr lang="gu-IN" sz="2400" dirty="0">
                <a:latin typeface="Calibri" panose="020F0502020204030204" pitchFamily="34" charset="0"/>
                <a:ea typeface="Calibri" panose="020F0502020204030204" pitchFamily="34" charset="0"/>
              </a:rPr>
              <a:t>લગતા બધા </a:t>
            </a:r>
            <a:r>
              <a:rPr lang="gu-IN" sz="2400" dirty="0" smtClean="0">
                <a:latin typeface="Calibri" panose="020F0502020204030204" pitchFamily="34" charset="0"/>
                <a:ea typeface="Calibri" panose="020F0502020204030204" pitchFamily="34" charset="0"/>
              </a:rPr>
              <a:t>આસનો</a:t>
            </a:r>
            <a:r>
              <a:rPr lang="en-US" sz="3200" dirty="0" smtClean="0">
                <a:effectLst/>
                <a:latin typeface="Calibri" panose="020F0502020204030204" pitchFamily="34" charset="0"/>
                <a:ea typeface="Calibri" panose="020F0502020204030204" pitchFamily="34" charset="0"/>
                <a:cs typeface="Shruti" panose="020B0502040204020203" pitchFamily="34" charset="0"/>
              </a:rPr>
              <a:t> </a:t>
            </a:r>
            <a:r>
              <a:rPr lang="gu-IN" sz="2400" dirty="0" smtClean="0">
                <a:latin typeface="Calibri" panose="020F0502020204030204" pitchFamily="34" charset="0"/>
                <a:ea typeface="Calibri" panose="020F0502020204030204" pitchFamily="34" charset="0"/>
              </a:rPr>
              <a:t>હલાસન</a:t>
            </a:r>
            <a:endParaRPr lang="en-US" sz="3200" dirty="0" smtClean="0">
              <a:effectLst/>
              <a:latin typeface="Calibri" panose="020F0502020204030204" pitchFamily="34" charset="0"/>
              <a:ea typeface="Calibri" panose="020F0502020204030204" pitchFamily="34" charset="0"/>
              <a:cs typeface="Mangal" panose="02040503050203030202" pitchFamily="18" charset="0"/>
            </a:endParaRPr>
          </a:p>
        </p:txBody>
      </p:sp>
      <p:pic>
        <p:nvPicPr>
          <p:cNvPr id="5" name="Picture 4"/>
          <p:cNvPicPr>
            <a:picLocks noChangeAspect="1"/>
          </p:cNvPicPr>
          <p:nvPr/>
        </p:nvPicPr>
        <p:blipFill>
          <a:blip r:embed="rId2" cstate="screen">
            <a:extLst>
              <a:ext uri="{28A0092B-C50C-407E-A947-70E740481C1C}">
                <a14:useLocalDpi xmlns="" xmlns:a14="http://schemas.microsoft.com/office/drawing/2010/main" val="0"/>
              </a:ext>
            </a:extLst>
          </a:blip>
          <a:stretch>
            <a:fillRect/>
          </a:stretch>
        </p:blipFill>
        <p:spPr>
          <a:xfrm>
            <a:off x="510988" y="3257383"/>
            <a:ext cx="5038286" cy="3185621"/>
          </a:xfrm>
          <a:prstGeom prst="rect">
            <a:avLst/>
          </a:prstGeom>
        </p:spPr>
      </p:pic>
      <p:pic>
        <p:nvPicPr>
          <p:cNvPr id="8" name="Picture 7"/>
          <p:cNvPicPr>
            <a:picLocks noChangeAspect="1"/>
          </p:cNvPicPr>
          <p:nvPr/>
        </p:nvPicPr>
        <p:blipFill>
          <a:blip r:embed="rId3" cstate="screen">
            <a:extLst>
              <a:ext uri="{28A0092B-C50C-407E-A947-70E740481C1C}">
                <a14:useLocalDpi xmlns="" xmlns:a14="http://schemas.microsoft.com/office/drawing/2010/main" val="0"/>
              </a:ext>
            </a:extLst>
          </a:blip>
          <a:stretch>
            <a:fillRect/>
          </a:stretch>
        </p:blipFill>
        <p:spPr>
          <a:xfrm rot="5400000">
            <a:off x="6946277" y="2655635"/>
            <a:ext cx="3382571" cy="4586068"/>
          </a:xfrm>
          <a:prstGeom prst="rect">
            <a:avLst/>
          </a:prstGeom>
        </p:spPr>
      </p:pic>
      <p:sp>
        <p:nvSpPr>
          <p:cNvPr id="10" name="TextBox 9"/>
          <p:cNvSpPr txBox="1"/>
          <p:nvPr/>
        </p:nvSpPr>
        <p:spPr>
          <a:xfrm>
            <a:off x="7723163" y="2606361"/>
            <a:ext cx="2414444" cy="584775"/>
          </a:xfrm>
          <a:prstGeom prst="rect">
            <a:avLst/>
          </a:prstGeom>
          <a:noFill/>
        </p:spPr>
        <p:txBody>
          <a:bodyPr wrap="none" rtlCol="0">
            <a:spAutoFit/>
          </a:bodyPr>
          <a:lstStyle/>
          <a:p>
            <a:pPr marL="457200" indent="-457200">
              <a:buFont typeface="Arial" panose="020B0604020202020204" pitchFamily="34" charset="0"/>
              <a:buChar char="•"/>
            </a:pPr>
            <a:r>
              <a:rPr lang="gu-IN" sz="3200" b="1" dirty="0" smtClean="0">
                <a:latin typeface="Calibri" panose="020F0502020204030204" pitchFamily="34" charset="0"/>
                <a:ea typeface="Calibri" panose="020F0502020204030204" pitchFamily="34" charset="0"/>
              </a:rPr>
              <a:t>મેરુદંડાસન</a:t>
            </a:r>
            <a:endParaRPr lang="en-US" sz="3200" b="1" dirty="0"/>
          </a:p>
        </p:txBody>
      </p:sp>
      <p:sp>
        <p:nvSpPr>
          <p:cNvPr id="11" name="TextBox 10"/>
          <p:cNvSpPr txBox="1"/>
          <p:nvPr/>
        </p:nvSpPr>
        <p:spPr>
          <a:xfrm>
            <a:off x="1406769" y="1656981"/>
            <a:ext cx="2520242" cy="1380506"/>
          </a:xfrm>
          <a:prstGeom prst="rect">
            <a:avLst/>
          </a:prstGeom>
          <a:noFill/>
        </p:spPr>
        <p:txBody>
          <a:bodyPr wrap="none" rtlCol="0">
            <a:spAutoFit/>
          </a:bodyPr>
          <a:lstStyle/>
          <a:p>
            <a:pPr>
              <a:lnSpc>
                <a:spcPct val="107000"/>
              </a:lnSpc>
              <a:spcAft>
                <a:spcPts val="800"/>
              </a:spcAft>
            </a:pPr>
            <a:endParaRPr lang="gu-IN" sz="3600" b="1" dirty="0">
              <a:latin typeface="Calibri" panose="020F0502020204030204" pitchFamily="34" charset="0"/>
              <a:ea typeface="Calibri" panose="020F0502020204030204" pitchFamily="34" charset="0"/>
            </a:endParaRPr>
          </a:p>
          <a:p>
            <a:pPr marL="342900" indent="-342900">
              <a:lnSpc>
                <a:spcPct val="107000"/>
              </a:lnSpc>
              <a:spcAft>
                <a:spcPts val="800"/>
              </a:spcAft>
              <a:buFont typeface="Arial" panose="020B0604020202020204" pitchFamily="34" charset="0"/>
              <a:buChar char="•"/>
            </a:pPr>
            <a:r>
              <a:rPr lang="en-US" sz="3600" b="1" dirty="0">
                <a:latin typeface="Calibri" panose="020F0502020204030204" pitchFamily="34" charset="0"/>
                <a:ea typeface="Calibri" panose="020F0502020204030204" pitchFamily="34" charset="0"/>
                <a:cs typeface="Shruti" panose="020B0502040204020203" pitchFamily="34" charset="0"/>
              </a:rPr>
              <a:t> </a:t>
            </a:r>
            <a:r>
              <a:rPr lang="gu-IN" sz="2800" b="1" dirty="0">
                <a:latin typeface="Calibri" panose="020F0502020204030204" pitchFamily="34" charset="0"/>
                <a:ea typeface="Calibri" panose="020F0502020204030204" pitchFamily="34" charset="0"/>
              </a:rPr>
              <a:t>સુપ્તવજ્રાસન</a:t>
            </a:r>
            <a:endParaRPr lang="en-US" sz="2800" b="1" dirty="0"/>
          </a:p>
        </p:txBody>
      </p:sp>
    </p:spTree>
    <p:extLst>
      <p:ext uri="{BB962C8B-B14F-4D97-AF65-F5344CB8AC3E}">
        <p14:creationId xmlns="" xmlns:p14="http://schemas.microsoft.com/office/powerpoint/2010/main" val="3069023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1">
                                            <p:txEl>
                                              <p:pRg st="1" end="1"/>
                                            </p:txEl>
                                          </p:spTgt>
                                        </p:tgtEl>
                                        <p:attrNameLst>
                                          <p:attrName>style.visibility</p:attrName>
                                        </p:attrNameLst>
                                      </p:cBhvr>
                                      <p:to>
                                        <p:strVal val="visible"/>
                                      </p:to>
                                    </p:set>
                                    <p:animEffect transition="in" filter="wipe(down)">
                                      <p:cBhvr>
                                        <p:cTn id="17" dur="500"/>
                                        <p:tgtEl>
                                          <p:spTgt spid="1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circle(in)">
                                      <p:cBhvr>
                                        <p:cTn id="22" dur="2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0">
                                            <p:txEl>
                                              <p:pRg st="0" end="0"/>
                                            </p:txEl>
                                          </p:spTgt>
                                        </p:tgtEl>
                                        <p:attrNameLst>
                                          <p:attrName>style.visibility</p:attrName>
                                        </p:attrNameLst>
                                      </p:cBhvr>
                                      <p:to>
                                        <p:strVal val="visible"/>
                                      </p:to>
                                    </p:set>
                                    <p:animEffect transition="in" filter="wipe(down)">
                                      <p:cBhvr>
                                        <p:cTn id="27" dur="500"/>
                                        <p:tgtEl>
                                          <p:spTgt spid="10">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circle(in)">
                                      <p:cBhvr>
                                        <p:cTn id="3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nSpc>
                <a:spcPct val="107000"/>
              </a:lnSpc>
              <a:spcAft>
                <a:spcPts val="800"/>
              </a:spcAft>
            </a:pPr>
            <a:r>
              <a:rPr lang="gu-IN" dirty="0" smtClean="0">
                <a:latin typeface="Calibri" panose="020F0502020204030204" pitchFamily="34" charset="0"/>
                <a:ea typeface="Calibri" panose="020F0502020204030204" pitchFamily="34" charset="0"/>
              </a:rPr>
              <a:t> </a:t>
            </a:r>
            <a:r>
              <a:rPr lang="en-US" dirty="0" smtClean="0">
                <a:latin typeface="Calibri" panose="020F0502020204030204" pitchFamily="34" charset="0"/>
                <a:ea typeface="Calibri" panose="020F0502020204030204" pitchFamily="34" charset="0"/>
              </a:rPr>
              <a:t>                </a:t>
            </a:r>
            <a:r>
              <a:rPr lang="gu-IN" sz="5400" dirty="0">
                <a:latin typeface="Calibri" panose="020F0502020204030204" pitchFamily="34" charset="0"/>
                <a:ea typeface="Calibri" panose="020F0502020204030204" pitchFamily="34" charset="0"/>
              </a:rPr>
              <a:t/>
            </a:r>
            <a:br>
              <a:rPr lang="gu-IN" sz="5400" dirty="0">
                <a:latin typeface="Calibri" panose="020F0502020204030204" pitchFamily="34" charset="0"/>
                <a:ea typeface="Calibri" panose="020F0502020204030204" pitchFamily="34" charset="0"/>
              </a:rPr>
            </a:br>
            <a:r>
              <a:rPr lang="en-US" sz="5400" dirty="0">
                <a:latin typeface="Calibri" panose="020F0502020204030204" pitchFamily="34" charset="0"/>
                <a:ea typeface="Calibri" panose="020F0502020204030204" pitchFamily="34" charset="0"/>
                <a:cs typeface="Shruti" panose="020B0502040204020203" pitchFamily="34" charset="0"/>
              </a:rPr>
              <a:t> </a:t>
            </a:r>
            <a:endParaRPr lang="en-US" dirty="0"/>
          </a:p>
        </p:txBody>
      </p:sp>
      <p:pic>
        <p:nvPicPr>
          <p:cNvPr id="4" name="Picture 3"/>
          <p:cNvPicPr>
            <a:picLocks noChangeAspect="1"/>
          </p:cNvPicPr>
          <p:nvPr/>
        </p:nvPicPr>
        <p:blipFill>
          <a:blip r:embed="rId2"/>
          <a:stretch>
            <a:fillRect/>
          </a:stretch>
        </p:blipFill>
        <p:spPr>
          <a:xfrm>
            <a:off x="1361806" y="2508547"/>
            <a:ext cx="4785775" cy="3160738"/>
          </a:xfrm>
          <a:prstGeom prst="rect">
            <a:avLst/>
          </a:prstGeom>
        </p:spPr>
      </p:pic>
      <p:pic>
        <p:nvPicPr>
          <p:cNvPr id="5" name="Picture 4"/>
          <p:cNvPicPr>
            <a:picLocks noChangeAspect="1"/>
          </p:cNvPicPr>
          <p:nvPr/>
        </p:nvPicPr>
        <p:blipFill>
          <a:blip r:embed="rId3" cstate="screen">
            <a:extLst>
              <a:ext uri="{28A0092B-C50C-407E-A947-70E740481C1C}">
                <a14:useLocalDpi xmlns="" xmlns:a14="http://schemas.microsoft.com/office/drawing/2010/main" val="0"/>
              </a:ext>
            </a:extLst>
          </a:blip>
          <a:stretch>
            <a:fillRect/>
          </a:stretch>
        </p:blipFill>
        <p:spPr>
          <a:xfrm rot="5400000">
            <a:off x="7170322" y="1485807"/>
            <a:ext cx="3160737" cy="5206218"/>
          </a:xfrm>
          <a:prstGeom prst="rect">
            <a:avLst/>
          </a:prstGeom>
        </p:spPr>
      </p:pic>
      <p:sp>
        <p:nvSpPr>
          <p:cNvPr id="6" name="TextBox 5"/>
          <p:cNvSpPr txBox="1"/>
          <p:nvPr/>
        </p:nvSpPr>
        <p:spPr>
          <a:xfrm>
            <a:off x="1946994" y="728661"/>
            <a:ext cx="3615397" cy="1643912"/>
          </a:xfrm>
          <a:prstGeom prst="rect">
            <a:avLst/>
          </a:prstGeom>
          <a:noFill/>
        </p:spPr>
        <p:txBody>
          <a:bodyPr wrap="square" rtlCol="0">
            <a:spAutoFit/>
          </a:bodyPr>
          <a:lstStyle/>
          <a:p>
            <a:pPr>
              <a:lnSpc>
                <a:spcPct val="107000"/>
              </a:lnSpc>
              <a:spcAft>
                <a:spcPts val="800"/>
              </a:spcAft>
            </a:pPr>
            <a:endParaRPr lang="gu-IN" sz="4400" b="1" dirty="0">
              <a:latin typeface="Calibri" panose="020F0502020204030204" pitchFamily="34" charset="0"/>
              <a:ea typeface="Calibri" panose="020F0502020204030204" pitchFamily="34" charset="0"/>
            </a:endParaRPr>
          </a:p>
          <a:p>
            <a:pPr marL="342900" indent="-342900">
              <a:lnSpc>
                <a:spcPct val="107000"/>
              </a:lnSpc>
              <a:spcAft>
                <a:spcPts val="800"/>
              </a:spcAft>
              <a:buFont typeface="Arial" panose="020B0604020202020204" pitchFamily="34" charset="0"/>
              <a:buChar char="•"/>
            </a:pPr>
            <a:r>
              <a:rPr lang="en-US" sz="4400" b="1" dirty="0">
                <a:latin typeface="Calibri" panose="020F0502020204030204" pitchFamily="34" charset="0"/>
                <a:ea typeface="Calibri" panose="020F0502020204030204" pitchFamily="34" charset="0"/>
                <a:cs typeface="Shruti" panose="020B0502040204020203" pitchFamily="34" charset="0"/>
              </a:rPr>
              <a:t> </a:t>
            </a:r>
            <a:r>
              <a:rPr lang="gu-IN" sz="3600" b="1" dirty="0">
                <a:latin typeface="Calibri" panose="020F0502020204030204" pitchFamily="34" charset="0"/>
                <a:ea typeface="Calibri" panose="020F0502020204030204" pitchFamily="34" charset="0"/>
              </a:rPr>
              <a:t>સુપ્તવજ્રાસન</a:t>
            </a:r>
            <a:endParaRPr lang="en-US" sz="3600" b="1" dirty="0"/>
          </a:p>
        </p:txBody>
      </p:sp>
      <p:sp>
        <p:nvSpPr>
          <p:cNvPr id="7" name="TextBox 6"/>
          <p:cNvSpPr txBox="1"/>
          <p:nvPr/>
        </p:nvSpPr>
        <p:spPr>
          <a:xfrm>
            <a:off x="7624690" y="1550617"/>
            <a:ext cx="2685351" cy="707886"/>
          </a:xfrm>
          <a:prstGeom prst="rect">
            <a:avLst/>
          </a:prstGeom>
          <a:noFill/>
        </p:spPr>
        <p:txBody>
          <a:bodyPr wrap="none" rtlCol="0">
            <a:spAutoFit/>
          </a:bodyPr>
          <a:lstStyle/>
          <a:p>
            <a:r>
              <a:rPr lang="gu-IN" sz="4000" b="1" dirty="0">
                <a:latin typeface="Calibri" panose="020F0502020204030204" pitchFamily="34" charset="0"/>
                <a:ea typeface="Calibri" panose="020F0502020204030204" pitchFamily="34" charset="0"/>
              </a:rPr>
              <a:t>યોગમુદ્રાસન</a:t>
            </a:r>
            <a:endParaRPr lang="en-US" sz="4000" b="1" dirty="0"/>
          </a:p>
        </p:txBody>
      </p:sp>
    </p:spTree>
    <p:extLst>
      <p:ext uri="{BB962C8B-B14F-4D97-AF65-F5344CB8AC3E}">
        <p14:creationId xmlns="" xmlns:p14="http://schemas.microsoft.com/office/powerpoint/2010/main" val="2158706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wipe(down)">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wipe(down)">
                                      <p:cBhvr>
                                        <p:cTn id="17" dur="5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circle(in)">
                                      <p:cBhvr>
                                        <p:cTn id="2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nSpc>
                <a:spcPct val="107000"/>
              </a:lnSpc>
              <a:spcAft>
                <a:spcPts val="800"/>
              </a:spcAft>
            </a:pPr>
            <a:r>
              <a:rPr lang="gu-IN" dirty="0">
                <a:latin typeface="Calibri" panose="020F0502020204030204" pitchFamily="34" charset="0"/>
                <a:ea typeface="Calibri" panose="020F0502020204030204" pitchFamily="34" charset="0"/>
              </a:rPr>
              <a:t> </a:t>
            </a:r>
            <a:br>
              <a:rPr lang="gu-IN" dirty="0">
                <a:latin typeface="Calibri" panose="020F0502020204030204" pitchFamily="34" charset="0"/>
                <a:ea typeface="Calibri" panose="020F0502020204030204" pitchFamily="34" charset="0"/>
              </a:rPr>
            </a:br>
            <a:r>
              <a:rPr lang="gu-IN" dirty="0" smtClean="0">
                <a:latin typeface="Calibri" panose="020F0502020204030204" pitchFamily="34" charset="0"/>
                <a:ea typeface="Calibri" panose="020F0502020204030204" pitchFamily="34" charset="0"/>
              </a:rPr>
              <a:t> </a:t>
            </a:r>
            <a:r>
              <a:rPr lang="gu-IN" sz="5400" dirty="0">
                <a:latin typeface="Calibri" panose="020F0502020204030204" pitchFamily="34" charset="0"/>
                <a:ea typeface="Calibri" panose="020F0502020204030204" pitchFamily="34" charset="0"/>
              </a:rPr>
              <a:t/>
            </a:r>
            <a:br>
              <a:rPr lang="gu-IN" sz="5400" dirty="0">
                <a:latin typeface="Calibri" panose="020F0502020204030204" pitchFamily="34" charset="0"/>
                <a:ea typeface="Calibri" panose="020F0502020204030204" pitchFamily="34" charset="0"/>
              </a:rPr>
            </a:br>
            <a:r>
              <a:rPr lang="gu-IN" dirty="0" smtClean="0">
                <a:latin typeface="Calibri" panose="020F0502020204030204" pitchFamily="34" charset="0"/>
                <a:ea typeface="Calibri" panose="020F0502020204030204" pitchFamily="34" charset="0"/>
              </a:rPr>
              <a:t> </a:t>
            </a:r>
            <a:r>
              <a:rPr lang="gu-IN" sz="5400" dirty="0">
                <a:latin typeface="Calibri" panose="020F0502020204030204" pitchFamily="34" charset="0"/>
                <a:ea typeface="Calibri" panose="020F0502020204030204" pitchFamily="34" charset="0"/>
              </a:rPr>
              <a:t/>
            </a:r>
            <a:br>
              <a:rPr lang="gu-IN" sz="5400" dirty="0">
                <a:latin typeface="Calibri" panose="020F0502020204030204" pitchFamily="34" charset="0"/>
                <a:ea typeface="Calibri" panose="020F0502020204030204" pitchFamily="34" charset="0"/>
              </a:rPr>
            </a:br>
            <a:endParaRPr lang="en-US" dirty="0"/>
          </a:p>
        </p:txBody>
      </p:sp>
      <p:pic>
        <p:nvPicPr>
          <p:cNvPr id="3" name="Picture 2"/>
          <p:cNvPicPr>
            <a:picLocks noChangeAspect="1"/>
          </p:cNvPicPr>
          <p:nvPr/>
        </p:nvPicPr>
        <p:blipFill>
          <a:blip r:embed="rId2"/>
          <a:stretch>
            <a:fillRect/>
          </a:stretch>
        </p:blipFill>
        <p:spPr>
          <a:xfrm>
            <a:off x="838200" y="2469663"/>
            <a:ext cx="3438378" cy="4240626"/>
          </a:xfrm>
          <a:prstGeom prst="rect">
            <a:avLst/>
          </a:prstGeom>
        </p:spPr>
      </p:pic>
      <p:sp>
        <p:nvSpPr>
          <p:cNvPr id="4" name="TextBox 3"/>
          <p:cNvSpPr txBox="1"/>
          <p:nvPr/>
        </p:nvSpPr>
        <p:spPr>
          <a:xfrm>
            <a:off x="1294228" y="1757010"/>
            <a:ext cx="1963999" cy="646331"/>
          </a:xfrm>
          <a:prstGeom prst="rect">
            <a:avLst/>
          </a:prstGeom>
          <a:noFill/>
        </p:spPr>
        <p:txBody>
          <a:bodyPr wrap="none" rtlCol="0">
            <a:spAutoFit/>
          </a:bodyPr>
          <a:lstStyle/>
          <a:p>
            <a:r>
              <a:rPr lang="gu-IN" sz="3600" b="1" dirty="0">
                <a:latin typeface="Calibri" panose="020F0502020204030204" pitchFamily="34" charset="0"/>
                <a:ea typeface="Calibri" panose="020F0502020204030204" pitchFamily="34" charset="0"/>
              </a:rPr>
              <a:t>ધનુરાસન</a:t>
            </a:r>
            <a:endParaRPr lang="en-US" sz="3600" b="1" dirty="0"/>
          </a:p>
        </p:txBody>
      </p:sp>
      <p:sp>
        <p:nvSpPr>
          <p:cNvPr id="5" name="TextBox 4"/>
          <p:cNvSpPr txBox="1"/>
          <p:nvPr/>
        </p:nvSpPr>
        <p:spPr>
          <a:xfrm>
            <a:off x="8356209" y="2080175"/>
            <a:ext cx="1936749" cy="769441"/>
          </a:xfrm>
          <a:prstGeom prst="rect">
            <a:avLst/>
          </a:prstGeom>
          <a:noFill/>
        </p:spPr>
        <p:txBody>
          <a:bodyPr wrap="none" rtlCol="0">
            <a:spAutoFit/>
          </a:bodyPr>
          <a:lstStyle/>
          <a:p>
            <a:r>
              <a:rPr lang="gu-IN" sz="4400" b="1" dirty="0">
                <a:latin typeface="Calibri" panose="020F0502020204030204" pitchFamily="34" charset="0"/>
                <a:ea typeface="Calibri" panose="020F0502020204030204" pitchFamily="34" charset="0"/>
              </a:rPr>
              <a:t>વક્રાસન</a:t>
            </a:r>
            <a:endParaRPr lang="en-US" sz="4400" b="1" dirty="0"/>
          </a:p>
        </p:txBody>
      </p:sp>
      <p:pic>
        <p:nvPicPr>
          <p:cNvPr id="6" name="Picture 5"/>
          <p:cNvPicPr>
            <a:picLocks noChangeAspect="1"/>
          </p:cNvPicPr>
          <p:nvPr/>
        </p:nvPicPr>
        <p:blipFill>
          <a:blip r:embed="rId3"/>
          <a:stretch>
            <a:fillRect/>
          </a:stretch>
        </p:blipFill>
        <p:spPr>
          <a:xfrm>
            <a:off x="8044248" y="2806068"/>
            <a:ext cx="3927390" cy="3904221"/>
          </a:xfrm>
          <a:prstGeom prst="rect">
            <a:avLst/>
          </a:prstGeom>
        </p:spPr>
      </p:pic>
    </p:spTree>
    <p:extLst>
      <p:ext uri="{BB962C8B-B14F-4D97-AF65-F5344CB8AC3E}">
        <p14:creationId xmlns="" xmlns:p14="http://schemas.microsoft.com/office/powerpoint/2010/main" val="848669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u-IN" dirty="0" smtClean="0">
                <a:latin typeface="Calibri" panose="020F0502020204030204" pitchFamily="34" charset="0"/>
                <a:ea typeface="Calibri" panose="020F0502020204030204" pitchFamily="34" charset="0"/>
              </a:rPr>
              <a:t>પ્રાણાયામ</a:t>
            </a:r>
            <a:endParaRPr lang="en-US" dirty="0"/>
          </a:p>
        </p:txBody>
      </p:sp>
      <p:pic>
        <p:nvPicPr>
          <p:cNvPr id="4" name="Picture 3"/>
          <p:cNvPicPr>
            <a:picLocks noChangeAspect="1"/>
          </p:cNvPicPr>
          <p:nvPr/>
        </p:nvPicPr>
        <p:blipFill>
          <a:blip r:embed="rId2" cstate="screen">
            <a:extLst>
              <a:ext uri="{28A0092B-C50C-407E-A947-70E740481C1C}">
                <a14:useLocalDpi xmlns="" xmlns:a14="http://schemas.microsoft.com/office/drawing/2010/main" val="0"/>
              </a:ext>
            </a:extLst>
          </a:blip>
          <a:stretch>
            <a:fillRect/>
          </a:stretch>
        </p:blipFill>
        <p:spPr>
          <a:xfrm>
            <a:off x="6872910" y="3130062"/>
            <a:ext cx="2703048" cy="3727938"/>
          </a:xfrm>
          <a:prstGeom prst="rect">
            <a:avLst/>
          </a:prstGeom>
        </p:spPr>
      </p:pic>
      <p:pic>
        <p:nvPicPr>
          <p:cNvPr id="5" name="Picture 4"/>
          <p:cNvPicPr>
            <a:picLocks noChangeAspect="1"/>
          </p:cNvPicPr>
          <p:nvPr/>
        </p:nvPicPr>
        <p:blipFill>
          <a:blip r:embed="rId3" cstate="screen">
            <a:extLst>
              <a:ext uri="{28A0092B-C50C-407E-A947-70E740481C1C}">
                <a14:useLocalDpi xmlns="" xmlns:a14="http://schemas.microsoft.com/office/drawing/2010/main" val="0"/>
              </a:ext>
            </a:extLst>
          </a:blip>
          <a:stretch>
            <a:fillRect/>
          </a:stretch>
        </p:blipFill>
        <p:spPr>
          <a:xfrm>
            <a:off x="9575958" y="3130062"/>
            <a:ext cx="2646778" cy="3727938"/>
          </a:xfrm>
          <a:prstGeom prst="rect">
            <a:avLst/>
          </a:prstGeom>
        </p:spPr>
      </p:pic>
      <p:pic>
        <p:nvPicPr>
          <p:cNvPr id="6" name="Picture 5"/>
          <p:cNvPicPr>
            <a:picLocks noChangeAspect="1"/>
          </p:cNvPicPr>
          <p:nvPr/>
        </p:nvPicPr>
        <p:blipFill>
          <a:blip r:embed="rId4" cstate="screen">
            <a:extLst>
              <a:ext uri="{28A0092B-C50C-407E-A947-70E740481C1C}">
                <a14:useLocalDpi xmlns="" xmlns:a14="http://schemas.microsoft.com/office/drawing/2010/main" val="0"/>
              </a:ext>
            </a:extLst>
          </a:blip>
          <a:stretch>
            <a:fillRect/>
          </a:stretch>
        </p:blipFill>
        <p:spPr>
          <a:xfrm>
            <a:off x="700123" y="3130062"/>
            <a:ext cx="2540428" cy="3727938"/>
          </a:xfrm>
          <a:prstGeom prst="rect">
            <a:avLst/>
          </a:prstGeom>
        </p:spPr>
      </p:pic>
      <p:sp>
        <p:nvSpPr>
          <p:cNvPr id="7" name="TextBox 6"/>
          <p:cNvSpPr txBox="1"/>
          <p:nvPr/>
        </p:nvSpPr>
        <p:spPr>
          <a:xfrm>
            <a:off x="537771" y="2144792"/>
            <a:ext cx="3890809" cy="985270"/>
          </a:xfrm>
          <a:prstGeom prst="rect">
            <a:avLst/>
          </a:prstGeom>
          <a:noFill/>
        </p:spPr>
        <p:txBody>
          <a:bodyPr wrap="none" rtlCol="0">
            <a:spAutoFit/>
          </a:bodyPr>
          <a:lstStyle/>
          <a:p>
            <a:pPr marL="457200" indent="-457200">
              <a:lnSpc>
                <a:spcPct val="107000"/>
              </a:lnSpc>
              <a:spcAft>
                <a:spcPts val="800"/>
              </a:spcAft>
              <a:buFontTx/>
              <a:buChar char="-"/>
            </a:pPr>
            <a:endParaRPr lang="gu-IN" sz="2400" b="1" dirty="0">
              <a:latin typeface="Calibri" panose="020F0502020204030204" pitchFamily="34" charset="0"/>
              <a:ea typeface="Calibri" panose="020F0502020204030204" pitchFamily="34" charset="0"/>
            </a:endParaRPr>
          </a:p>
          <a:p>
            <a:pPr marL="457200" indent="-457200">
              <a:lnSpc>
                <a:spcPct val="107000"/>
              </a:lnSpc>
              <a:spcAft>
                <a:spcPts val="800"/>
              </a:spcAft>
              <a:buFontTx/>
              <a:buChar char="-"/>
            </a:pPr>
            <a:r>
              <a:rPr lang="gu-IN" sz="2400" b="1" dirty="0">
                <a:latin typeface="Calibri" panose="020F0502020204030204" pitchFamily="34" charset="0"/>
                <a:ea typeface="Calibri" panose="020F0502020204030204" pitchFamily="34" charset="0"/>
              </a:rPr>
              <a:t>અનુલોમવિલોમ પ્રાણાયામ</a:t>
            </a:r>
            <a:endParaRPr lang="en-US" sz="2400" b="1" dirty="0"/>
          </a:p>
        </p:txBody>
      </p:sp>
      <p:sp>
        <p:nvSpPr>
          <p:cNvPr id="8" name="TextBox 7"/>
          <p:cNvSpPr txBox="1"/>
          <p:nvPr/>
        </p:nvSpPr>
        <p:spPr>
          <a:xfrm>
            <a:off x="7732294" y="2606842"/>
            <a:ext cx="2576346" cy="523220"/>
          </a:xfrm>
          <a:prstGeom prst="rect">
            <a:avLst/>
          </a:prstGeom>
          <a:noFill/>
        </p:spPr>
        <p:txBody>
          <a:bodyPr wrap="none" rtlCol="0">
            <a:spAutoFit/>
          </a:bodyPr>
          <a:lstStyle/>
          <a:p>
            <a:r>
              <a:rPr lang="gu-IN" sz="2800" b="1" dirty="0">
                <a:latin typeface="Calibri" panose="020F0502020204030204" pitchFamily="34" charset="0"/>
                <a:ea typeface="Calibri" panose="020F0502020204030204" pitchFamily="34" charset="0"/>
              </a:rPr>
              <a:t>ભસ્ત્રિકાપ્રાણાયામ</a:t>
            </a:r>
            <a:endParaRPr lang="en-US" sz="2800" b="1" dirty="0"/>
          </a:p>
        </p:txBody>
      </p:sp>
    </p:spTree>
    <p:extLst>
      <p:ext uri="{BB962C8B-B14F-4D97-AF65-F5344CB8AC3E}">
        <p14:creationId xmlns="" xmlns:p14="http://schemas.microsoft.com/office/powerpoint/2010/main" val="2320755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down)">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circle(in)">
                                      <p:cBhvr>
                                        <p:cTn id="27" dur="20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circle(in)">
                                      <p:cBhvr>
                                        <p:cTn id="3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08295" y="1378634"/>
            <a:ext cx="3536546" cy="619272"/>
          </a:xfrm>
          <a:prstGeom prst="rect">
            <a:avLst/>
          </a:prstGeom>
          <a:noFill/>
        </p:spPr>
        <p:txBody>
          <a:bodyPr wrap="none" rtlCol="0">
            <a:spAutoFit/>
          </a:bodyPr>
          <a:lstStyle/>
          <a:p>
            <a:pPr marL="457200" indent="-457200">
              <a:lnSpc>
                <a:spcPct val="107000"/>
              </a:lnSpc>
              <a:spcAft>
                <a:spcPts val="800"/>
              </a:spcAft>
              <a:buFontTx/>
              <a:buChar char="-"/>
            </a:pPr>
            <a:r>
              <a:rPr lang="gu-IN" sz="3200" b="1" dirty="0" smtClean="0">
                <a:latin typeface="Calibri" panose="020F0502020204030204" pitchFamily="34" charset="0"/>
                <a:ea typeface="Calibri" panose="020F0502020204030204" pitchFamily="34" charset="0"/>
              </a:rPr>
              <a:t>ઉજજાયપ્રાણાયામ</a:t>
            </a:r>
            <a:endParaRPr lang="en-US" sz="2400" b="1" dirty="0">
              <a:latin typeface="Calibri" panose="020F0502020204030204" pitchFamily="34" charset="0"/>
              <a:ea typeface="Calibri" panose="020F0502020204030204" pitchFamily="34" charset="0"/>
              <a:cs typeface="Mangal" panose="02040503050203030202" pitchFamily="18" charset="0"/>
            </a:endParaRPr>
          </a:p>
        </p:txBody>
      </p:sp>
      <p:sp>
        <p:nvSpPr>
          <p:cNvPr id="3" name="TextBox 2"/>
          <p:cNvSpPr txBox="1"/>
          <p:nvPr/>
        </p:nvSpPr>
        <p:spPr>
          <a:xfrm>
            <a:off x="7610622" y="617400"/>
            <a:ext cx="3478837" cy="1380506"/>
          </a:xfrm>
          <a:prstGeom prst="rect">
            <a:avLst/>
          </a:prstGeom>
          <a:noFill/>
        </p:spPr>
        <p:txBody>
          <a:bodyPr wrap="none" rtlCol="0">
            <a:spAutoFit/>
          </a:bodyPr>
          <a:lstStyle/>
          <a:p>
            <a:pPr marL="457200" indent="-457200">
              <a:lnSpc>
                <a:spcPct val="107000"/>
              </a:lnSpc>
              <a:spcAft>
                <a:spcPts val="800"/>
              </a:spcAft>
              <a:buFontTx/>
              <a:buChar char="-"/>
            </a:pPr>
            <a:endParaRPr lang="gu-IN" sz="3600" b="1" dirty="0">
              <a:latin typeface="Calibri" panose="020F0502020204030204" pitchFamily="34" charset="0"/>
              <a:ea typeface="Calibri" panose="020F0502020204030204" pitchFamily="34" charset="0"/>
            </a:endParaRPr>
          </a:p>
          <a:p>
            <a:pPr marL="457200" indent="-457200">
              <a:lnSpc>
                <a:spcPct val="107000"/>
              </a:lnSpc>
              <a:spcAft>
                <a:spcPts val="800"/>
              </a:spcAft>
              <a:buFontTx/>
              <a:buChar char="-"/>
            </a:pPr>
            <a:r>
              <a:rPr lang="en-US" sz="3600" b="1" dirty="0">
                <a:latin typeface="Calibri" panose="020F0502020204030204" pitchFamily="34" charset="0"/>
                <a:ea typeface="Calibri" panose="020F0502020204030204" pitchFamily="34" charset="0"/>
                <a:cs typeface="Shruti" panose="020B0502040204020203" pitchFamily="34" charset="0"/>
              </a:rPr>
              <a:t> </a:t>
            </a:r>
            <a:r>
              <a:rPr lang="gu-IN" sz="2800" b="1" dirty="0">
                <a:latin typeface="Calibri" panose="020F0502020204030204" pitchFamily="34" charset="0"/>
                <a:ea typeface="Calibri" panose="020F0502020204030204" pitchFamily="34" charset="0"/>
              </a:rPr>
              <a:t>સૂર્યભેદનપ્રાણાયામ</a:t>
            </a:r>
            <a:endParaRPr lang="en-US" sz="2800" b="1" dirty="0"/>
          </a:p>
        </p:txBody>
      </p:sp>
      <p:pic>
        <p:nvPicPr>
          <p:cNvPr id="4" name="Picture 3"/>
          <p:cNvPicPr>
            <a:picLocks noChangeAspect="1"/>
          </p:cNvPicPr>
          <p:nvPr/>
        </p:nvPicPr>
        <p:blipFill>
          <a:blip r:embed="rId2" cstate="screen">
            <a:extLst>
              <a:ext uri="{28A0092B-C50C-407E-A947-70E740481C1C}">
                <a14:useLocalDpi xmlns="" xmlns:a14="http://schemas.microsoft.com/office/drawing/2010/main" val="0"/>
              </a:ext>
            </a:extLst>
          </a:blip>
          <a:stretch>
            <a:fillRect/>
          </a:stretch>
        </p:blipFill>
        <p:spPr>
          <a:xfrm>
            <a:off x="1308296" y="2180492"/>
            <a:ext cx="3536546" cy="4677508"/>
          </a:xfrm>
          <a:prstGeom prst="rect">
            <a:avLst/>
          </a:prstGeom>
        </p:spPr>
      </p:pic>
      <p:pic>
        <p:nvPicPr>
          <p:cNvPr id="5" name="Picture 4"/>
          <p:cNvPicPr>
            <a:picLocks noChangeAspect="1"/>
          </p:cNvPicPr>
          <p:nvPr/>
        </p:nvPicPr>
        <p:blipFill>
          <a:blip r:embed="rId3" cstate="screen">
            <a:extLst>
              <a:ext uri="{28A0092B-C50C-407E-A947-70E740481C1C}">
                <a14:useLocalDpi xmlns="" xmlns:a14="http://schemas.microsoft.com/office/drawing/2010/main" val="0"/>
              </a:ext>
            </a:extLst>
          </a:blip>
          <a:stretch>
            <a:fillRect/>
          </a:stretch>
        </p:blipFill>
        <p:spPr>
          <a:xfrm>
            <a:off x="7975071" y="1997906"/>
            <a:ext cx="3419761" cy="4761914"/>
          </a:xfrm>
          <a:prstGeom prst="rect">
            <a:avLst/>
          </a:prstGeom>
        </p:spPr>
      </p:pic>
    </p:spTree>
    <p:extLst>
      <p:ext uri="{BB962C8B-B14F-4D97-AF65-F5344CB8AC3E}">
        <p14:creationId xmlns="" xmlns:p14="http://schemas.microsoft.com/office/powerpoint/2010/main" val="13252976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u-IN" dirty="0">
                <a:latin typeface="Calibri" panose="020F0502020204030204" pitchFamily="34" charset="0"/>
                <a:ea typeface="Calibri" panose="020F0502020204030204" pitchFamily="34" charset="0"/>
              </a:rPr>
              <a:t>ષટકર્મ</a:t>
            </a:r>
            <a:endParaRPr lang="en-US" dirty="0"/>
          </a:p>
        </p:txBody>
      </p:sp>
      <p:sp>
        <p:nvSpPr>
          <p:cNvPr id="3" name="Rectangle 2"/>
          <p:cNvSpPr/>
          <p:nvPr/>
        </p:nvSpPr>
        <p:spPr>
          <a:xfrm>
            <a:off x="561793" y="2067738"/>
            <a:ext cx="3639504" cy="1380506"/>
          </a:xfrm>
          <a:prstGeom prst="rect">
            <a:avLst/>
          </a:prstGeom>
        </p:spPr>
        <p:txBody>
          <a:bodyPr wrap="square">
            <a:spAutoFit/>
          </a:bodyPr>
          <a:lstStyle/>
          <a:p>
            <a:pPr marL="285750" indent="-285750">
              <a:lnSpc>
                <a:spcPct val="107000"/>
              </a:lnSpc>
              <a:spcAft>
                <a:spcPts val="800"/>
              </a:spcAft>
              <a:buFont typeface="Arial" panose="020B0604020202020204" pitchFamily="34" charset="0"/>
              <a:buChar char="•"/>
            </a:pPr>
            <a:r>
              <a:rPr lang="gu-IN" sz="3600" dirty="0" smtClean="0">
                <a:latin typeface="Calibri" panose="020F0502020204030204" pitchFamily="34" charset="0"/>
                <a:ea typeface="Calibri" panose="020F0502020204030204" pitchFamily="34" charset="0"/>
              </a:rPr>
              <a:t> કપાલભાતિ </a:t>
            </a:r>
            <a:endParaRPr lang="gu-IN" sz="2800" dirty="0" smtClean="0">
              <a:latin typeface="Calibri" panose="020F0502020204030204" pitchFamily="34" charset="0"/>
              <a:ea typeface="Calibri" panose="020F0502020204030204" pitchFamily="34" charset="0"/>
            </a:endParaRPr>
          </a:p>
          <a:p>
            <a:pPr>
              <a:lnSpc>
                <a:spcPct val="107000"/>
              </a:lnSpc>
              <a:spcAft>
                <a:spcPts val="800"/>
              </a:spcAft>
            </a:pPr>
            <a:r>
              <a:rPr lang="gu-IN" sz="3600" dirty="0" smtClean="0">
                <a:latin typeface="Calibri" panose="020F0502020204030204" pitchFamily="34" charset="0"/>
                <a:ea typeface="Calibri" panose="020F0502020204030204" pitchFamily="34" charset="0"/>
              </a:rPr>
              <a:t> </a:t>
            </a:r>
          </a:p>
        </p:txBody>
      </p:sp>
      <p:pic>
        <p:nvPicPr>
          <p:cNvPr id="4" name="Picture 3"/>
          <p:cNvPicPr>
            <a:picLocks noChangeAspect="1"/>
          </p:cNvPicPr>
          <p:nvPr/>
        </p:nvPicPr>
        <p:blipFill>
          <a:blip r:embed="rId2"/>
          <a:stretch>
            <a:fillRect/>
          </a:stretch>
        </p:blipFill>
        <p:spPr>
          <a:xfrm>
            <a:off x="189675" y="3183452"/>
            <a:ext cx="5159718" cy="3119480"/>
          </a:xfrm>
          <a:prstGeom prst="rect">
            <a:avLst/>
          </a:prstGeom>
        </p:spPr>
      </p:pic>
      <p:pic>
        <p:nvPicPr>
          <p:cNvPr id="6" name="Picture 5"/>
          <p:cNvPicPr>
            <a:picLocks noChangeAspect="1"/>
          </p:cNvPicPr>
          <p:nvPr/>
        </p:nvPicPr>
        <p:blipFill>
          <a:blip r:embed="rId3"/>
          <a:stretch>
            <a:fillRect/>
          </a:stretch>
        </p:blipFill>
        <p:spPr>
          <a:xfrm>
            <a:off x="7463481" y="3212757"/>
            <a:ext cx="4387195" cy="3060871"/>
          </a:xfrm>
          <a:prstGeom prst="rect">
            <a:avLst/>
          </a:prstGeom>
        </p:spPr>
      </p:pic>
      <p:sp>
        <p:nvSpPr>
          <p:cNvPr id="11" name="Rectangle 10"/>
          <p:cNvSpPr/>
          <p:nvPr/>
        </p:nvSpPr>
        <p:spPr>
          <a:xfrm>
            <a:off x="8130748" y="2067002"/>
            <a:ext cx="2174614" cy="769441"/>
          </a:xfrm>
          <a:prstGeom prst="rect">
            <a:avLst/>
          </a:prstGeom>
        </p:spPr>
        <p:txBody>
          <a:bodyPr wrap="square">
            <a:spAutoFit/>
          </a:bodyPr>
          <a:lstStyle/>
          <a:p>
            <a:pPr marL="571500" indent="-571500">
              <a:buFont typeface="Arial" panose="020B0604020202020204" pitchFamily="34" charset="0"/>
              <a:buChar char="•"/>
            </a:pPr>
            <a:r>
              <a:rPr lang="gu-IN" sz="4400" dirty="0"/>
              <a:t>નૌલી </a:t>
            </a:r>
            <a:endParaRPr lang="en-US" sz="4400" dirty="0"/>
          </a:p>
        </p:txBody>
      </p:sp>
    </p:spTree>
    <p:extLst>
      <p:ext uri="{BB962C8B-B14F-4D97-AF65-F5344CB8AC3E}">
        <p14:creationId xmlns="" xmlns:p14="http://schemas.microsoft.com/office/powerpoint/2010/main" val="195979739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6141" y="539154"/>
            <a:ext cx="2487827" cy="882678"/>
          </a:xfrm>
          <a:prstGeom prst="rect">
            <a:avLst/>
          </a:prstGeom>
        </p:spPr>
        <p:txBody>
          <a:bodyPr wrap="square">
            <a:spAutoFit/>
          </a:bodyPr>
          <a:lstStyle/>
          <a:p>
            <a:pPr marL="285750" indent="-285750">
              <a:lnSpc>
                <a:spcPct val="107000"/>
              </a:lnSpc>
              <a:spcAft>
                <a:spcPts val="800"/>
              </a:spcAft>
              <a:buFont typeface="Arial" panose="020B0604020202020204" pitchFamily="34" charset="0"/>
              <a:buChar char="•"/>
            </a:pPr>
            <a:r>
              <a:rPr lang="en-US" sz="4800" smtClean="0">
                <a:latin typeface="Calibri" panose="020F0502020204030204" pitchFamily="34" charset="0"/>
                <a:ea typeface="Calibri" panose="020F0502020204030204" pitchFamily="34" charset="0"/>
                <a:cs typeface="Shruti" panose="020B0502040204020203" pitchFamily="34" charset="0"/>
              </a:rPr>
              <a:t> </a:t>
            </a:r>
            <a:r>
              <a:rPr lang="gu-IN" sz="4000" smtClean="0">
                <a:latin typeface="Calibri" panose="020F0502020204030204" pitchFamily="34" charset="0"/>
                <a:ea typeface="Calibri" panose="020F0502020204030204" pitchFamily="34" charset="0"/>
              </a:rPr>
              <a:t>ધોતી </a:t>
            </a:r>
            <a:endParaRPr lang="gu-IN" sz="4800" dirty="0">
              <a:latin typeface="Calibri" panose="020F0502020204030204" pitchFamily="34" charset="0"/>
              <a:ea typeface="Calibri" panose="020F0502020204030204" pitchFamily="34" charset="0"/>
            </a:endParaRPr>
          </a:p>
        </p:txBody>
      </p:sp>
      <p:sp>
        <p:nvSpPr>
          <p:cNvPr id="3" name="Rectangle 2"/>
          <p:cNvSpPr/>
          <p:nvPr/>
        </p:nvSpPr>
        <p:spPr>
          <a:xfrm>
            <a:off x="8715750" y="539154"/>
            <a:ext cx="2507418" cy="1277914"/>
          </a:xfrm>
          <a:prstGeom prst="rect">
            <a:avLst/>
          </a:prstGeom>
        </p:spPr>
        <p:txBody>
          <a:bodyPr wrap="none">
            <a:spAutoFit/>
          </a:bodyPr>
          <a:lstStyle/>
          <a:p>
            <a:pPr marL="342900" indent="-342900">
              <a:lnSpc>
                <a:spcPct val="107000"/>
              </a:lnSpc>
              <a:spcAft>
                <a:spcPts val="800"/>
              </a:spcAft>
              <a:buFont typeface="Arial" panose="020B0604020202020204" pitchFamily="34" charset="0"/>
              <a:buChar char="•"/>
            </a:pPr>
            <a:r>
              <a:rPr lang="en-US" sz="2400" dirty="0">
                <a:latin typeface="Calibri" panose="020F0502020204030204" pitchFamily="34" charset="0"/>
                <a:ea typeface="Calibri" panose="020F0502020204030204" pitchFamily="34" charset="0"/>
                <a:cs typeface="Shruti" panose="020B0502040204020203" pitchFamily="34" charset="0"/>
              </a:rPr>
              <a:t> </a:t>
            </a:r>
            <a:r>
              <a:rPr lang="gu-IN" sz="7200" dirty="0">
                <a:latin typeface="Calibri" panose="020F0502020204030204" pitchFamily="34" charset="0"/>
                <a:ea typeface="Calibri" panose="020F0502020204030204" pitchFamily="34" charset="0"/>
              </a:rPr>
              <a:t>બસ્ત</a:t>
            </a:r>
            <a:r>
              <a:rPr lang="gu-IN" dirty="0">
                <a:latin typeface="Calibri" panose="020F0502020204030204" pitchFamily="34" charset="0"/>
                <a:ea typeface="Calibri" panose="020F0502020204030204" pitchFamily="34" charset="0"/>
              </a:rPr>
              <a:t> </a:t>
            </a:r>
            <a:endParaRPr lang="gu-IN" sz="2400" dirty="0">
              <a:latin typeface="Calibri" panose="020F0502020204030204" pitchFamily="34" charset="0"/>
              <a:ea typeface="Calibri" panose="020F0502020204030204" pitchFamily="34" charset="0"/>
            </a:endParaRPr>
          </a:p>
        </p:txBody>
      </p:sp>
      <p:pic>
        <p:nvPicPr>
          <p:cNvPr id="4" name="Picture 3"/>
          <p:cNvPicPr>
            <a:picLocks noChangeAspect="1"/>
          </p:cNvPicPr>
          <p:nvPr/>
        </p:nvPicPr>
        <p:blipFill>
          <a:blip r:embed="rId2"/>
          <a:stretch>
            <a:fillRect/>
          </a:stretch>
        </p:blipFill>
        <p:spPr>
          <a:xfrm>
            <a:off x="836141" y="2007136"/>
            <a:ext cx="4304270" cy="4060032"/>
          </a:xfrm>
          <a:prstGeom prst="rect">
            <a:avLst/>
          </a:prstGeom>
        </p:spPr>
      </p:pic>
      <p:pic>
        <p:nvPicPr>
          <p:cNvPr id="5" name="Picture 4"/>
          <p:cNvPicPr>
            <a:picLocks noChangeAspect="1"/>
          </p:cNvPicPr>
          <p:nvPr/>
        </p:nvPicPr>
        <p:blipFill>
          <a:blip r:embed="rId3"/>
          <a:stretch>
            <a:fillRect/>
          </a:stretch>
        </p:blipFill>
        <p:spPr>
          <a:xfrm>
            <a:off x="7228704" y="2007136"/>
            <a:ext cx="4445754" cy="3881657"/>
          </a:xfrm>
          <a:prstGeom prst="rect">
            <a:avLst/>
          </a:prstGeom>
        </p:spPr>
      </p:pic>
    </p:spTree>
    <p:extLst>
      <p:ext uri="{BB962C8B-B14F-4D97-AF65-F5344CB8AC3E}">
        <p14:creationId xmlns="" xmlns:p14="http://schemas.microsoft.com/office/powerpoint/2010/main" val="42448298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2508" y="489682"/>
            <a:ext cx="2388973" cy="1248803"/>
          </a:xfrm>
          <a:prstGeom prst="rect">
            <a:avLst/>
          </a:prstGeom>
        </p:spPr>
        <p:txBody>
          <a:bodyPr wrap="square">
            <a:spAutoFit/>
          </a:bodyPr>
          <a:lstStyle/>
          <a:p>
            <a:pPr marL="285750" indent="-285750">
              <a:lnSpc>
                <a:spcPct val="107000"/>
              </a:lnSpc>
              <a:spcAft>
                <a:spcPts val="800"/>
              </a:spcAft>
              <a:buFont typeface="Arial" panose="020B0604020202020204" pitchFamily="34" charset="0"/>
              <a:buChar char="•"/>
            </a:pPr>
            <a:r>
              <a:rPr lang="gu-IN" sz="3200" dirty="0">
                <a:latin typeface="Calibri" panose="020F0502020204030204" pitchFamily="34" charset="0"/>
                <a:ea typeface="Calibri" panose="020F0502020204030204" pitchFamily="34" charset="0"/>
              </a:rPr>
              <a:t>અગ્નિસાર </a:t>
            </a:r>
            <a:endParaRPr lang="gu-IN" sz="4000" dirty="0">
              <a:latin typeface="Calibri" panose="020F0502020204030204" pitchFamily="34" charset="0"/>
              <a:ea typeface="Calibri" panose="020F0502020204030204" pitchFamily="34" charset="0"/>
            </a:endParaRPr>
          </a:p>
          <a:p>
            <a:pPr>
              <a:lnSpc>
                <a:spcPct val="107000"/>
              </a:lnSpc>
              <a:spcAft>
                <a:spcPts val="800"/>
              </a:spcAft>
            </a:pPr>
            <a:endParaRPr lang="gu-IN" sz="3200" dirty="0">
              <a:latin typeface="Calibri" panose="020F0502020204030204" pitchFamily="34" charset="0"/>
              <a:ea typeface="Calibri" panose="020F0502020204030204" pitchFamily="34" charset="0"/>
            </a:endParaRPr>
          </a:p>
        </p:txBody>
      </p:sp>
      <p:sp>
        <p:nvSpPr>
          <p:cNvPr id="3" name="Rectangle 2"/>
          <p:cNvSpPr/>
          <p:nvPr/>
        </p:nvSpPr>
        <p:spPr>
          <a:xfrm>
            <a:off x="10040997" y="689160"/>
            <a:ext cx="1495922" cy="553357"/>
          </a:xfrm>
          <a:prstGeom prst="rect">
            <a:avLst/>
          </a:prstGeom>
        </p:spPr>
        <p:txBody>
          <a:bodyPr wrap="none">
            <a:spAutoFit/>
          </a:bodyPr>
          <a:lstStyle/>
          <a:p>
            <a:pPr marL="285750" indent="-285750">
              <a:lnSpc>
                <a:spcPct val="107000"/>
              </a:lnSpc>
              <a:spcAft>
                <a:spcPts val="800"/>
              </a:spcAft>
              <a:buFont typeface="Arial" panose="020B0604020202020204" pitchFamily="34" charset="0"/>
              <a:buChar char="•"/>
            </a:pPr>
            <a:r>
              <a:rPr lang="gu-IN" sz="2800" dirty="0">
                <a:latin typeface="Calibri" panose="020F0502020204030204" pitchFamily="34" charset="0"/>
                <a:ea typeface="Calibri" panose="020F0502020204030204" pitchFamily="34" charset="0"/>
              </a:rPr>
              <a:t> કુંજન </a:t>
            </a:r>
            <a:endParaRPr lang="en-US" sz="3600" dirty="0">
              <a:latin typeface="Calibri" panose="020F0502020204030204" pitchFamily="34" charset="0"/>
              <a:ea typeface="Calibri" panose="020F0502020204030204" pitchFamily="34" charset="0"/>
              <a:cs typeface="Mangal" panose="02040503050203030202" pitchFamily="18" charset="0"/>
            </a:endParaRPr>
          </a:p>
        </p:txBody>
      </p:sp>
      <p:sp>
        <p:nvSpPr>
          <p:cNvPr id="5" name="Rectangle 4"/>
          <p:cNvSpPr/>
          <p:nvPr/>
        </p:nvSpPr>
        <p:spPr>
          <a:xfrm>
            <a:off x="4798730" y="514176"/>
            <a:ext cx="2536272" cy="584775"/>
          </a:xfrm>
          <a:prstGeom prst="rect">
            <a:avLst/>
          </a:prstGeom>
        </p:spPr>
        <p:txBody>
          <a:bodyPr wrap="none">
            <a:spAutoFit/>
          </a:bodyPr>
          <a:lstStyle/>
          <a:p>
            <a:r>
              <a:rPr lang="gu-IN" sz="3200" dirty="0"/>
              <a:t>શંખ પ્રક્ષાલન </a:t>
            </a:r>
            <a:endParaRPr lang="en-US" sz="3200" dirty="0"/>
          </a:p>
        </p:txBody>
      </p:sp>
      <p:pic>
        <p:nvPicPr>
          <p:cNvPr id="6" name="Picture 5"/>
          <p:cNvPicPr>
            <a:picLocks noChangeAspect="1"/>
          </p:cNvPicPr>
          <p:nvPr/>
        </p:nvPicPr>
        <p:blipFill>
          <a:blip r:embed="rId2"/>
          <a:stretch>
            <a:fillRect/>
          </a:stretch>
        </p:blipFill>
        <p:spPr>
          <a:xfrm>
            <a:off x="502508" y="1767696"/>
            <a:ext cx="2182557" cy="3322608"/>
          </a:xfrm>
          <a:prstGeom prst="rect">
            <a:avLst/>
          </a:prstGeom>
        </p:spPr>
      </p:pic>
      <p:pic>
        <p:nvPicPr>
          <p:cNvPr id="7" name="Picture 6"/>
          <p:cNvPicPr>
            <a:picLocks noChangeAspect="1"/>
          </p:cNvPicPr>
          <p:nvPr/>
        </p:nvPicPr>
        <p:blipFill>
          <a:blip r:embed="rId3"/>
          <a:stretch>
            <a:fillRect/>
          </a:stretch>
        </p:blipFill>
        <p:spPr>
          <a:xfrm>
            <a:off x="3748836" y="1767696"/>
            <a:ext cx="4694327" cy="3322608"/>
          </a:xfrm>
          <a:prstGeom prst="rect">
            <a:avLst/>
          </a:prstGeom>
        </p:spPr>
      </p:pic>
      <p:pic>
        <p:nvPicPr>
          <p:cNvPr id="8" name="Picture 7"/>
          <p:cNvPicPr>
            <a:picLocks noChangeAspect="1"/>
          </p:cNvPicPr>
          <p:nvPr/>
        </p:nvPicPr>
        <p:blipFill>
          <a:blip r:embed="rId4"/>
          <a:stretch>
            <a:fillRect/>
          </a:stretch>
        </p:blipFill>
        <p:spPr>
          <a:xfrm>
            <a:off x="9205690" y="1767696"/>
            <a:ext cx="2133785" cy="3322608"/>
          </a:xfrm>
          <a:prstGeom prst="rect">
            <a:avLst/>
          </a:prstGeom>
        </p:spPr>
      </p:pic>
    </p:spTree>
    <p:extLst>
      <p:ext uri="{BB962C8B-B14F-4D97-AF65-F5344CB8AC3E}">
        <p14:creationId xmlns="" xmlns:p14="http://schemas.microsoft.com/office/powerpoint/2010/main" val="33745822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77482"/>
            <a:ext cx="10515600" cy="1325563"/>
          </a:xfrm>
        </p:spPr>
        <p:txBody>
          <a:bodyPr>
            <a:normAutofit/>
          </a:bodyPr>
          <a:lstStyle/>
          <a:p>
            <a:r>
              <a:rPr lang="gu-IN" sz="4800" b="1" dirty="0" smtClean="0"/>
              <a:t>ટી.બી. ( </a:t>
            </a:r>
            <a:r>
              <a:rPr lang="en-US" sz="4800" b="1" dirty="0" smtClean="0"/>
              <a:t>TUBERCULOSIS)</a:t>
            </a:r>
            <a:endParaRPr lang="en-US" sz="4800" b="1" dirty="0"/>
          </a:p>
        </p:txBody>
      </p:sp>
      <p:sp>
        <p:nvSpPr>
          <p:cNvPr id="3" name="Rectangle 2"/>
          <p:cNvSpPr/>
          <p:nvPr/>
        </p:nvSpPr>
        <p:spPr>
          <a:xfrm>
            <a:off x="419100" y="1550422"/>
            <a:ext cx="11353800" cy="1754326"/>
          </a:xfrm>
          <a:prstGeom prst="rect">
            <a:avLst/>
          </a:prstGeom>
        </p:spPr>
        <p:txBody>
          <a:bodyPr wrap="square">
            <a:spAutoFit/>
          </a:bodyPr>
          <a:lstStyle/>
          <a:p>
            <a:pPr algn="just"/>
            <a:r>
              <a:rPr lang="gu-IN" dirty="0">
                <a:solidFill>
                  <a:srgbClr val="333333"/>
                </a:solidFill>
                <a:latin typeface="Arial" panose="020B0604020202020204" pitchFamily="34" charset="0"/>
              </a:rPr>
              <a:t>ક્ષય રોગની એક સ્થિતિ એ છે કે તે વિવિધ જાતોના સુક્ષ્મ જીવાણુંઓ દ્વારા ફેલાય છે, સામાન્ય રીતે આ જીવાણુંઓ ક્ષય રોગનો ફેલાવો કરે </a:t>
            </a:r>
            <a:r>
              <a:rPr lang="gu-IN" dirty="0" smtClean="0">
                <a:solidFill>
                  <a:srgbClr val="333333"/>
                </a:solidFill>
                <a:latin typeface="Arial" panose="020B0604020202020204" pitchFamily="34" charset="0"/>
              </a:rPr>
              <a:t>છે.અને ખાસ </a:t>
            </a:r>
            <a:r>
              <a:rPr lang="gu-IN" dirty="0">
                <a:solidFill>
                  <a:srgbClr val="333333"/>
                </a:solidFill>
                <a:latin typeface="Arial" panose="020B0604020202020204" pitchFamily="34" charset="0"/>
              </a:rPr>
              <a:t>કરીને ક્ષય રોગ ફેફસાંમાં ફેલાય </a:t>
            </a:r>
            <a:r>
              <a:rPr lang="gu-IN" dirty="0" smtClean="0">
                <a:solidFill>
                  <a:srgbClr val="333333"/>
                </a:solidFill>
                <a:latin typeface="Arial" panose="020B0604020202020204" pitchFamily="34" charset="0"/>
              </a:rPr>
              <a:t>છે,પરંતુ  શરીરના અન્ય </a:t>
            </a:r>
            <a:r>
              <a:rPr lang="gu-IN" dirty="0">
                <a:solidFill>
                  <a:srgbClr val="333333"/>
                </a:solidFill>
                <a:latin typeface="Arial" panose="020B0604020202020204" pitchFamily="34" charset="0"/>
              </a:rPr>
              <a:t>ભાગો પર અસર કરી શકે છે.જયારે કોઈ વ્યક્તિને ક્ષય થયો હોય ત્યારે તે ચેપ ઉધરસ,છીંક સાથે હવામાં ફેલાય છે અને હવા મારફતે શ્વાસમાં પ્રવેશી શકે છે.તે એક ગંભીર સ્થતિ છે પરંતુ યોગ્ય સારવાર સાથે તેને મટાડી શકાય  છે. વિશ્વ આરોગ્ય સંસ્થા (ડબ્લ્યુએચઓ)ના જણાવ્યા અનુસાર ભારત દેશમાં સૌથી વધુ બોજો </a:t>
            </a:r>
            <a:r>
              <a:rPr lang="gu-IN" dirty="0" smtClean="0">
                <a:solidFill>
                  <a:srgbClr val="333333"/>
                </a:solidFill>
                <a:latin typeface="Arial" panose="020B0604020202020204" pitchFamily="34" charset="0"/>
              </a:rPr>
              <a:t> </a:t>
            </a:r>
            <a:r>
              <a:rPr lang="gu-IN" dirty="0">
                <a:solidFill>
                  <a:srgbClr val="333333"/>
                </a:solidFill>
                <a:latin typeface="Arial" panose="020B0604020202020204" pitchFamily="34" charset="0"/>
              </a:rPr>
              <a:t>ક્ષયનો છે.વૈશ્વિક ઘટનાઓ પ્રમાણે વર્ષ-૨૦૧૧માં અંદાજીત ૮.૭ કરોડ ક્ષયના કેસો આવ્યા હતા જેમાંથી ૨.૨ કરોડ કેસ ભારતમાં નોધાયા હતા.</a:t>
            </a:r>
            <a:endParaRPr lang="en-US" dirty="0"/>
          </a:p>
        </p:txBody>
      </p:sp>
      <p:pic>
        <p:nvPicPr>
          <p:cNvPr id="4" name="Picture 3"/>
          <p:cNvPicPr>
            <a:picLocks noChangeAspect="1"/>
          </p:cNvPicPr>
          <p:nvPr/>
        </p:nvPicPr>
        <p:blipFill>
          <a:blip r:embed="rId2"/>
          <a:stretch>
            <a:fillRect/>
          </a:stretch>
        </p:blipFill>
        <p:spPr>
          <a:xfrm>
            <a:off x="2200789" y="3304747"/>
            <a:ext cx="7326269" cy="3380257"/>
          </a:xfrm>
          <a:prstGeom prst="rect">
            <a:avLst/>
          </a:prstGeom>
        </p:spPr>
      </p:pic>
    </p:spTree>
    <p:extLst>
      <p:ext uri="{BB962C8B-B14F-4D97-AF65-F5344CB8AC3E}">
        <p14:creationId xmlns="" xmlns:p14="http://schemas.microsoft.com/office/powerpoint/2010/main" val="1829143508"/>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u-IN" dirty="0" smtClean="0">
                <a:latin typeface="Calibri" panose="020F0502020204030204" pitchFamily="34" charset="0"/>
                <a:ea typeface="Calibri" panose="020F0502020204030204" pitchFamily="34" charset="0"/>
              </a:rPr>
              <a:t>મુદ્રા,બંધ</a:t>
            </a:r>
            <a:endParaRPr lang="en-US" dirty="0"/>
          </a:p>
        </p:txBody>
      </p:sp>
      <p:sp>
        <p:nvSpPr>
          <p:cNvPr id="3" name="Rectangle 2"/>
          <p:cNvSpPr/>
          <p:nvPr/>
        </p:nvSpPr>
        <p:spPr>
          <a:xfrm>
            <a:off x="654424" y="2036794"/>
            <a:ext cx="6096000" cy="1248803"/>
          </a:xfrm>
          <a:prstGeom prst="rect">
            <a:avLst/>
          </a:prstGeom>
        </p:spPr>
        <p:txBody>
          <a:bodyPr>
            <a:spAutoFit/>
          </a:bodyPr>
          <a:lstStyle/>
          <a:p>
            <a:pPr>
              <a:lnSpc>
                <a:spcPct val="107000"/>
              </a:lnSpc>
              <a:spcAft>
                <a:spcPts val="800"/>
              </a:spcAft>
            </a:pPr>
            <a:r>
              <a:rPr lang="gu-IN" sz="3200" dirty="0" smtClean="0">
                <a:latin typeface="Calibri" panose="020F0502020204030204" pitchFamily="34" charset="0"/>
                <a:ea typeface="Calibri" panose="020F0502020204030204" pitchFamily="34" charset="0"/>
              </a:rPr>
              <a:t> </a:t>
            </a:r>
            <a:endParaRPr lang="en-US" sz="4000" dirty="0">
              <a:latin typeface="Calibri" panose="020F0502020204030204" pitchFamily="34" charset="0"/>
              <a:ea typeface="Calibri" panose="020F0502020204030204" pitchFamily="34" charset="0"/>
              <a:cs typeface="Mangal" panose="02040503050203030202" pitchFamily="18" charset="0"/>
            </a:endParaRPr>
          </a:p>
          <a:p>
            <a:pPr>
              <a:lnSpc>
                <a:spcPct val="107000"/>
              </a:lnSpc>
              <a:spcAft>
                <a:spcPts val="800"/>
              </a:spcAft>
            </a:pPr>
            <a:r>
              <a:rPr lang="gu-IN" sz="3200" dirty="0" smtClean="0">
                <a:latin typeface="Calibri" panose="020F0502020204030204" pitchFamily="34" charset="0"/>
                <a:ea typeface="Calibri" panose="020F0502020204030204" pitchFamily="34" charset="0"/>
              </a:rPr>
              <a:t>ઉડ્ડિયાન </a:t>
            </a:r>
            <a:r>
              <a:rPr lang="gu-IN" sz="3200" dirty="0">
                <a:latin typeface="Calibri" panose="020F0502020204030204" pitchFamily="34" charset="0"/>
                <a:ea typeface="Calibri" panose="020F0502020204030204" pitchFamily="34" charset="0"/>
              </a:rPr>
              <a:t>બંધ </a:t>
            </a:r>
            <a:endParaRPr lang="en-US" sz="4000" dirty="0">
              <a:latin typeface="Calibri" panose="020F0502020204030204" pitchFamily="34" charset="0"/>
              <a:ea typeface="Calibri" panose="020F0502020204030204" pitchFamily="34" charset="0"/>
              <a:cs typeface="Mangal" panose="02040503050203030202" pitchFamily="18" charset="0"/>
            </a:endParaRPr>
          </a:p>
        </p:txBody>
      </p:sp>
      <p:pic>
        <p:nvPicPr>
          <p:cNvPr id="4" name="Picture 3"/>
          <p:cNvPicPr>
            <a:picLocks noChangeAspect="1"/>
          </p:cNvPicPr>
          <p:nvPr/>
        </p:nvPicPr>
        <p:blipFill>
          <a:blip r:embed="rId2"/>
          <a:stretch>
            <a:fillRect/>
          </a:stretch>
        </p:blipFill>
        <p:spPr>
          <a:xfrm>
            <a:off x="234295" y="3285597"/>
            <a:ext cx="4078214" cy="3485906"/>
          </a:xfrm>
          <a:prstGeom prst="rect">
            <a:avLst/>
          </a:prstGeom>
        </p:spPr>
      </p:pic>
      <p:pic>
        <p:nvPicPr>
          <p:cNvPr id="5" name="Picture 4"/>
          <p:cNvPicPr>
            <a:picLocks noChangeAspect="1"/>
          </p:cNvPicPr>
          <p:nvPr/>
        </p:nvPicPr>
        <p:blipFill>
          <a:blip r:embed="rId3"/>
          <a:stretch>
            <a:fillRect/>
          </a:stretch>
        </p:blipFill>
        <p:spPr>
          <a:xfrm>
            <a:off x="8396545" y="2304330"/>
            <a:ext cx="3795455" cy="4553670"/>
          </a:xfrm>
          <a:prstGeom prst="rect">
            <a:avLst/>
          </a:prstGeom>
        </p:spPr>
      </p:pic>
      <p:sp>
        <p:nvSpPr>
          <p:cNvPr id="6" name="Rectangle 5"/>
          <p:cNvSpPr/>
          <p:nvPr/>
        </p:nvSpPr>
        <p:spPr>
          <a:xfrm>
            <a:off x="9412804" y="1527148"/>
            <a:ext cx="2125903" cy="769441"/>
          </a:xfrm>
          <a:prstGeom prst="rect">
            <a:avLst/>
          </a:prstGeom>
        </p:spPr>
        <p:txBody>
          <a:bodyPr wrap="none">
            <a:spAutoFit/>
          </a:bodyPr>
          <a:lstStyle/>
          <a:p>
            <a:r>
              <a:rPr lang="gu-IN" sz="4400" dirty="0">
                <a:latin typeface="Calibri" panose="020F0502020204030204" pitchFamily="34" charset="0"/>
                <a:ea typeface="Calibri" panose="020F0502020204030204" pitchFamily="34" charset="0"/>
              </a:rPr>
              <a:t>સૂર્ય મુદ્રા</a:t>
            </a:r>
            <a:endParaRPr lang="en-US" sz="4400" dirty="0"/>
          </a:p>
        </p:txBody>
      </p:sp>
    </p:spTree>
    <p:extLst>
      <p:ext uri="{BB962C8B-B14F-4D97-AF65-F5344CB8AC3E}">
        <p14:creationId xmlns="" xmlns:p14="http://schemas.microsoft.com/office/powerpoint/2010/main" val="28927128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28561" y="661771"/>
            <a:ext cx="10227297" cy="3970318"/>
          </a:xfrm>
          <a:prstGeom prst="rect">
            <a:avLst/>
          </a:prstGeom>
        </p:spPr>
        <p:txBody>
          <a:bodyPr wrap="square">
            <a:spAutoFit/>
          </a:bodyPr>
          <a:lstStyle/>
          <a:p>
            <a:r>
              <a:rPr lang="gu-IN" dirty="0" smtClean="0">
                <a:latin typeface="Calibri" panose="020F0502020204030204" pitchFamily="34" charset="0"/>
                <a:ea typeface="Calibri" panose="020F0502020204030204" pitchFamily="34" charset="0"/>
              </a:rPr>
              <a:t>ક્ષય</a:t>
            </a:r>
            <a:r>
              <a:rPr lang="en-US" dirty="0" smtClean="0">
                <a:latin typeface="Calibri" panose="020F0502020204030204" pitchFamily="34" charset="0"/>
                <a:ea typeface="Calibri" panose="020F0502020204030204" pitchFamily="34" charset="0"/>
              </a:rPr>
              <a:t> / T.B NAME = TUBERCULOSIS</a:t>
            </a:r>
          </a:p>
          <a:p>
            <a:r>
              <a:rPr lang="gu-IN" dirty="0" smtClean="0">
                <a:latin typeface="Calibri" panose="020F0502020204030204" pitchFamily="34" charset="0"/>
                <a:ea typeface="Calibri" panose="020F0502020204030204" pitchFamily="34" charset="0"/>
              </a:rPr>
              <a:t>ટીબી નામ કોના દ્વારા આપવામાં આવ્યુ – જે.એમ.સ્કોનલીન</a:t>
            </a:r>
          </a:p>
          <a:p>
            <a:r>
              <a:rPr lang="en-US" dirty="0" smtClean="0">
                <a:latin typeface="Calibri" panose="020F0502020204030204" pitchFamily="34" charset="0"/>
                <a:ea typeface="Calibri" panose="020F0502020204030204" pitchFamily="34" charset="0"/>
              </a:rPr>
              <a:t>W</a:t>
            </a:r>
            <a:r>
              <a:rPr lang="gu-IN" dirty="0" smtClean="0">
                <a:latin typeface="Calibri" panose="020F0502020204030204" pitchFamily="34" charset="0"/>
                <a:ea typeface="Calibri" panose="020F0502020204030204" pitchFamily="34" charset="0"/>
              </a:rPr>
              <a:t>old </a:t>
            </a:r>
            <a:r>
              <a:rPr lang="en-US" dirty="0" smtClean="0">
                <a:latin typeface="Calibri" panose="020F0502020204030204" pitchFamily="34" charset="0"/>
                <a:ea typeface="Calibri" panose="020F0502020204030204" pitchFamily="34" charset="0"/>
              </a:rPr>
              <a:t>T.B</a:t>
            </a:r>
            <a:r>
              <a:rPr lang="gu-IN" dirty="0" smtClean="0">
                <a:latin typeface="Calibri" panose="020F0502020204030204" pitchFamily="34" charset="0"/>
                <a:ea typeface="Calibri" panose="020F0502020204030204" pitchFamily="34" charset="0"/>
              </a:rPr>
              <a:t> </a:t>
            </a:r>
            <a:r>
              <a:rPr lang="en-US" dirty="0" smtClean="0">
                <a:latin typeface="Calibri" panose="020F0502020204030204" pitchFamily="34" charset="0"/>
                <a:ea typeface="Calibri" panose="020F0502020204030204" pitchFamily="34" charset="0"/>
              </a:rPr>
              <a:t> DAY </a:t>
            </a:r>
            <a:r>
              <a:rPr lang="gu-IN" dirty="0" smtClean="0">
                <a:latin typeface="Calibri" panose="020F0502020204030204" pitchFamily="34" charset="0"/>
                <a:ea typeface="Calibri" panose="020F0502020204030204" pitchFamily="34" charset="0"/>
              </a:rPr>
              <a:t>24-3- 1982 </a:t>
            </a:r>
            <a:endParaRPr lang="en-US" dirty="0" smtClean="0">
              <a:latin typeface="Calibri" panose="020F0502020204030204" pitchFamily="34" charset="0"/>
              <a:ea typeface="Calibri" panose="020F0502020204030204" pitchFamily="34" charset="0"/>
            </a:endParaRPr>
          </a:p>
          <a:p>
            <a:endParaRPr lang="en-US" dirty="0" smtClean="0">
              <a:latin typeface="Calibri" panose="020F0502020204030204" pitchFamily="34" charset="0"/>
              <a:ea typeface="Calibri" panose="020F0502020204030204" pitchFamily="34" charset="0"/>
            </a:endParaRPr>
          </a:p>
          <a:p>
            <a:r>
              <a:rPr lang="gu-IN" dirty="0" smtClean="0">
                <a:latin typeface="Calibri" panose="020F0502020204030204" pitchFamily="34" charset="0"/>
              </a:rPr>
              <a:t>ટીબી કયા બેક્ટેરિયા દ્વારા થતો રોગ છે.-માઇક્રોબેક્ટેરિયમ ટ્યુબરક્લોસિસ </a:t>
            </a:r>
            <a:endParaRPr lang="en-US" dirty="0" smtClean="0">
              <a:latin typeface="Calibri" panose="020F0502020204030204" pitchFamily="34" charset="0"/>
            </a:endParaRPr>
          </a:p>
          <a:p>
            <a:r>
              <a:rPr lang="gu-IN" dirty="0" smtClean="0">
                <a:latin typeface="Calibri" panose="020F0502020204030204" pitchFamily="34" charset="0"/>
              </a:rPr>
              <a:t>શોધ- રોબર્ટ કોચ </a:t>
            </a:r>
          </a:p>
          <a:p>
            <a:r>
              <a:rPr lang="gu-IN" dirty="0" smtClean="0">
                <a:latin typeface="Calibri" panose="020F0502020204030204" pitchFamily="34" charset="0"/>
              </a:rPr>
              <a:t>બીસીજી રસી </a:t>
            </a:r>
          </a:p>
          <a:p>
            <a:r>
              <a:rPr lang="gu-IN" dirty="0" smtClean="0">
                <a:latin typeface="Calibri" panose="020F0502020204030204" pitchFamily="34" charset="0"/>
              </a:rPr>
              <a:t>બીસીજીની શોધ – એલબટ કાલમેટ અને કમિલ ગોરીને </a:t>
            </a:r>
            <a:endParaRPr lang="en-US" dirty="0" smtClean="0">
              <a:latin typeface="Calibri" panose="020F0502020204030204" pitchFamily="34" charset="0"/>
            </a:endParaRPr>
          </a:p>
          <a:p>
            <a:r>
              <a:rPr lang="en-US" dirty="0" smtClean="0">
                <a:latin typeface="Calibri" panose="020F0502020204030204" pitchFamily="34" charset="0"/>
                <a:ea typeface="Calibri" panose="020F0502020204030204" pitchFamily="34" charset="0"/>
              </a:rPr>
              <a:t>T.B</a:t>
            </a:r>
            <a:r>
              <a:rPr lang="gu-IN" dirty="0" smtClean="0">
                <a:latin typeface="Calibri" panose="020F0502020204030204" pitchFamily="34" charset="0"/>
                <a:ea typeface="Calibri" panose="020F0502020204030204" pitchFamily="34" charset="0"/>
              </a:rPr>
              <a:t> બીજા કયા નામે ઓડખાય છે -  એર બોર્ન ડિસિસ   </a:t>
            </a:r>
            <a:endParaRPr lang="en-US" dirty="0" smtClean="0">
              <a:latin typeface="Calibri" panose="020F0502020204030204" pitchFamily="34" charset="0"/>
            </a:endParaRPr>
          </a:p>
          <a:p>
            <a:endParaRPr lang="en-US" dirty="0" smtClean="0">
              <a:latin typeface="Calibri" panose="020F0502020204030204" pitchFamily="34" charset="0"/>
            </a:endParaRPr>
          </a:p>
          <a:p>
            <a:endParaRPr lang="en-US" dirty="0" smtClean="0">
              <a:latin typeface="Calibri" panose="020F0502020204030204" pitchFamily="34" charset="0"/>
            </a:endParaRPr>
          </a:p>
          <a:p>
            <a:endParaRPr lang="en-US" dirty="0" smtClean="0">
              <a:latin typeface="Calibri" panose="020F0502020204030204" pitchFamily="34" charset="0"/>
            </a:endParaRPr>
          </a:p>
          <a:p>
            <a:endParaRPr lang="en-US" dirty="0" smtClean="0">
              <a:latin typeface="Calibri" panose="020F0502020204030204" pitchFamily="34" charset="0"/>
            </a:endParaRPr>
          </a:p>
          <a:p>
            <a:endParaRPr lang="en-US" dirty="0"/>
          </a:p>
        </p:txBody>
      </p:sp>
      <p:pic>
        <p:nvPicPr>
          <p:cNvPr id="3" name="Picture 2"/>
          <p:cNvPicPr>
            <a:picLocks noChangeAspect="1"/>
          </p:cNvPicPr>
          <p:nvPr/>
        </p:nvPicPr>
        <p:blipFill>
          <a:blip r:embed="rId2"/>
          <a:stretch>
            <a:fillRect/>
          </a:stretch>
        </p:blipFill>
        <p:spPr>
          <a:xfrm>
            <a:off x="0" y="4104395"/>
            <a:ext cx="6877050" cy="2753605"/>
          </a:xfrm>
          <a:prstGeom prst="rect">
            <a:avLst/>
          </a:prstGeom>
        </p:spPr>
      </p:pic>
    </p:spTree>
    <p:extLst>
      <p:ext uri="{BB962C8B-B14F-4D97-AF65-F5344CB8AC3E}">
        <p14:creationId xmlns="" xmlns:p14="http://schemas.microsoft.com/office/powerpoint/2010/main" val="34278058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7570" y="196840"/>
            <a:ext cx="8745415" cy="5786199"/>
          </a:xfrm>
          <a:prstGeom prst="rect">
            <a:avLst/>
          </a:prstGeom>
        </p:spPr>
        <p:txBody>
          <a:bodyPr wrap="square">
            <a:spAutoFit/>
          </a:bodyPr>
          <a:lstStyle/>
          <a:p>
            <a:pPr fontAlgn="base"/>
            <a:endParaRPr lang="gu-IN" dirty="0" smtClean="0">
              <a:solidFill>
                <a:srgbClr val="333333"/>
              </a:solidFill>
              <a:latin typeface="Roboto"/>
            </a:endParaRPr>
          </a:p>
          <a:p>
            <a:pPr fontAlgn="base"/>
            <a:r>
              <a:rPr lang="gu-IN" dirty="0" smtClean="0">
                <a:solidFill>
                  <a:srgbClr val="333333"/>
                </a:solidFill>
                <a:latin typeface="Roboto"/>
              </a:rPr>
              <a:t>ટ્યુબરક્યુલોસિસ </a:t>
            </a:r>
            <a:r>
              <a:rPr lang="gu-IN" dirty="0">
                <a:solidFill>
                  <a:srgbClr val="333333"/>
                </a:solidFill>
                <a:latin typeface="Roboto"/>
              </a:rPr>
              <a:t>(ટીબી) ગંભીર બીમારી છે જે કોઈપણને અસર કરી શકે છે. ટીબી બેક્ટેરિયાને કારણે થાય છે, જે એરબોર્ન બની શકે છે જ્યારે કોઇ ટીબી ધરાવનાર વાત કરે ત્યારે ફેફસામાં </a:t>
            </a:r>
            <a:r>
              <a:rPr lang="gu-IN" dirty="0" smtClean="0">
                <a:solidFill>
                  <a:srgbClr val="333333"/>
                </a:solidFill>
                <a:latin typeface="Roboto"/>
              </a:rPr>
              <a:t>વાત, </a:t>
            </a:r>
            <a:r>
              <a:rPr lang="gu-IN" dirty="0">
                <a:solidFill>
                  <a:srgbClr val="333333"/>
                </a:solidFill>
                <a:latin typeface="Roboto"/>
              </a:rPr>
              <a:t>ઉધરસ અથવા છીંક આવે છે</a:t>
            </a:r>
            <a:r>
              <a:rPr lang="gu-IN" dirty="0" smtClean="0">
                <a:solidFill>
                  <a:srgbClr val="333333"/>
                </a:solidFill>
                <a:latin typeface="Roboto"/>
              </a:rPr>
              <a:t>.</a:t>
            </a:r>
          </a:p>
          <a:p>
            <a:pPr fontAlgn="base"/>
            <a:r>
              <a:rPr lang="gu-IN" dirty="0" smtClean="0">
                <a:solidFill>
                  <a:srgbClr val="333333"/>
                </a:solidFill>
                <a:latin typeface="Roboto"/>
              </a:rPr>
              <a:t>જો </a:t>
            </a:r>
            <a:r>
              <a:rPr lang="gu-IN" dirty="0">
                <a:solidFill>
                  <a:srgbClr val="333333"/>
                </a:solidFill>
                <a:latin typeface="Roboto"/>
              </a:rPr>
              <a:t>તમે ટીબી બેક્ટેરિયા </a:t>
            </a:r>
            <a:r>
              <a:rPr lang="gu-IN" dirty="0" smtClean="0">
                <a:solidFill>
                  <a:srgbClr val="333333"/>
                </a:solidFill>
                <a:latin typeface="Roboto"/>
              </a:rPr>
              <a:t>શ્વાસમાંલો </a:t>
            </a:r>
            <a:r>
              <a:rPr lang="gu-IN" dirty="0">
                <a:solidFill>
                  <a:srgbClr val="333333"/>
                </a:solidFill>
                <a:latin typeface="Roboto"/>
              </a:rPr>
              <a:t>છો, તો ત્રણમાંથી એક વસ્તુ બનશે</a:t>
            </a:r>
            <a:r>
              <a:rPr lang="gu-IN" dirty="0" smtClean="0">
                <a:solidFill>
                  <a:srgbClr val="333333"/>
                </a:solidFill>
                <a:latin typeface="Roboto"/>
              </a:rPr>
              <a:t>:</a:t>
            </a:r>
          </a:p>
          <a:p>
            <a:pPr fontAlgn="base"/>
            <a:endParaRPr lang="gu-IN" dirty="0">
              <a:solidFill>
                <a:srgbClr val="333333"/>
              </a:solidFill>
              <a:latin typeface="Roboto"/>
            </a:endParaRPr>
          </a:p>
          <a:p>
            <a:pPr fontAlgn="base">
              <a:buFont typeface="Arial" panose="020B0604020202020204" pitchFamily="34" charset="0"/>
              <a:buChar char="•"/>
            </a:pPr>
            <a:r>
              <a:rPr lang="gu-IN" dirty="0">
                <a:solidFill>
                  <a:srgbClr val="333333"/>
                </a:solidFill>
                <a:latin typeface="Roboto"/>
              </a:rPr>
              <a:t>તમારું શરીર બેક્ટેરિયાનો નાશ કરે તે પહેલાં તેઓ નુકસાન પહોંચાડે છે</a:t>
            </a:r>
          </a:p>
          <a:p>
            <a:pPr fontAlgn="base">
              <a:buFont typeface="Arial" panose="020B0604020202020204" pitchFamily="34" charset="0"/>
              <a:buChar char="•"/>
            </a:pPr>
            <a:r>
              <a:rPr lang="gu-IN" dirty="0">
                <a:solidFill>
                  <a:srgbClr val="333333"/>
                </a:solidFill>
                <a:latin typeface="Roboto"/>
              </a:rPr>
              <a:t>ટીબી બેક્ટેરિયા તમને બીમાર બનાવે છે - જેને ‘સક્રિય ટીબી’ કહેવાય છે</a:t>
            </a:r>
          </a:p>
          <a:p>
            <a:pPr fontAlgn="base">
              <a:buFont typeface="Arial" panose="020B0604020202020204" pitchFamily="34" charset="0"/>
              <a:buChar char="•"/>
            </a:pPr>
            <a:r>
              <a:rPr lang="gu-IN" dirty="0">
                <a:solidFill>
                  <a:srgbClr val="333333"/>
                </a:solidFill>
                <a:latin typeface="Roboto"/>
              </a:rPr>
              <a:t>તમારા શરીરમાં ટીબી બેક્ટેરિયા નિદ્રાધીન રહે છે - તેને ‘સુષુપ્ત ટીબી’ કહેવાય છે</a:t>
            </a:r>
            <a:r>
              <a:rPr lang="gu-IN" dirty="0" smtClean="0">
                <a:solidFill>
                  <a:srgbClr val="333333"/>
                </a:solidFill>
                <a:latin typeface="Roboto"/>
              </a:rPr>
              <a:t>.</a:t>
            </a:r>
            <a:endParaRPr lang="en-US" dirty="0" smtClean="0">
              <a:solidFill>
                <a:srgbClr val="333333"/>
              </a:solidFill>
              <a:latin typeface="Roboto"/>
            </a:endParaRPr>
          </a:p>
          <a:p>
            <a:pPr fontAlgn="base"/>
            <a:endParaRPr lang="en-US" b="0" i="0" dirty="0">
              <a:solidFill>
                <a:srgbClr val="333333"/>
              </a:solidFill>
              <a:effectLst/>
              <a:latin typeface="Roboto"/>
            </a:endParaRPr>
          </a:p>
          <a:p>
            <a:pPr fontAlgn="base"/>
            <a:r>
              <a:rPr lang="gu-IN" sz="2800" b="1" dirty="0" smtClean="0"/>
              <a:t>સુષુપ્ત </a:t>
            </a:r>
            <a:r>
              <a:rPr lang="gu-IN" sz="2800" b="1" dirty="0"/>
              <a:t>ટીબી:</a:t>
            </a:r>
          </a:p>
          <a:p>
            <a:pPr fontAlgn="base"/>
            <a:r>
              <a:rPr lang="gu-IN" dirty="0"/>
              <a:t>તમે સુષુપ્ત ટીબી ધરાવતા હો તો તમને લક્ષણો દેખાશે નહીં અને તમે અન્ય લોકોમાં ટીબીનું વહન કરી શકશો નહીં. આમ એટલા માટે કે ટીબી બેક્ટેરિયા તમારા શરીરમાં ‘નિદ્રાધીન’ છે, તમારી પ્રતિકાર વ્યવસ્થા દ્વારા નિયંત્રિત રહે છે. જોકે, બેક્ટેરિયા કોઈપણ સમયે ‘જાગી’ શકે છે, તમને બીમાર કરી શકે છે. તમારી રોગપ્રતિકારક શક્તિ તણાવ હેઠળ આવે તો આસંભાવના વધુ છે. એન્ટીબાયોટિક સારવાર આમ બનવાનું રોકવામાં મદદ કરી શકે છે.</a:t>
            </a:r>
            <a:endParaRPr lang="en-US" dirty="0"/>
          </a:p>
          <a:p>
            <a:pPr fontAlgn="base"/>
            <a:endParaRPr lang="en-US" dirty="0"/>
          </a:p>
          <a:p>
            <a:pPr fontAlgn="base"/>
            <a:r>
              <a:rPr lang="gu-IN" b="1" dirty="0" smtClean="0"/>
              <a:t>સુષુપ્ત </a:t>
            </a:r>
            <a:r>
              <a:rPr lang="gu-IN" b="1" dirty="0"/>
              <a:t>ટીબી:</a:t>
            </a:r>
            <a:r>
              <a:rPr lang="gu-IN" dirty="0"/>
              <a:t> સુષુપ્ત ટીબી માટે સારવાર ઘણીવાર ટૂંકા હોય છે અને સક્રિય ટીબીની સારવાર કરતાં ઓછા એન્ટિબાયોટિક્સનો સમાવેશ કરે છે.</a:t>
            </a:r>
          </a:p>
          <a:p>
            <a:pPr fontAlgn="base"/>
            <a:endParaRPr lang="gu-IN" b="0" i="0" dirty="0">
              <a:solidFill>
                <a:srgbClr val="333333"/>
              </a:solidFill>
              <a:effectLst/>
              <a:latin typeface="Roboto"/>
            </a:endParaRPr>
          </a:p>
        </p:txBody>
      </p:sp>
    </p:spTree>
    <p:extLst>
      <p:ext uri="{BB962C8B-B14F-4D97-AF65-F5344CB8AC3E}">
        <p14:creationId xmlns="" xmlns:p14="http://schemas.microsoft.com/office/powerpoint/2010/main" val="27077980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0798" y="232879"/>
            <a:ext cx="8569569" cy="4031873"/>
          </a:xfrm>
          <a:prstGeom prst="rect">
            <a:avLst/>
          </a:prstGeom>
        </p:spPr>
        <p:txBody>
          <a:bodyPr wrap="square">
            <a:spAutoFit/>
          </a:bodyPr>
          <a:lstStyle/>
          <a:p>
            <a:pPr fontAlgn="base"/>
            <a:r>
              <a:rPr lang="gu-IN" sz="3600" b="1" dirty="0" smtClean="0"/>
              <a:t>સક્રિય ટીબી</a:t>
            </a:r>
            <a:endParaRPr lang="en-US" sz="2000" b="1" dirty="0" smtClean="0"/>
          </a:p>
          <a:p>
            <a:pPr fontAlgn="base"/>
            <a:endParaRPr lang="gu-IN" sz="2000" b="1" dirty="0"/>
          </a:p>
          <a:p>
            <a:pPr fontAlgn="base"/>
            <a:r>
              <a:rPr lang="gu-IN" sz="2000" dirty="0"/>
              <a:t>જો તમે સક્રિય ટીબી ધરાવતા હો, તો તમે વધુને વધુ બીમારીનો અનુભવ થાય છે અને અન્ય લોકોમાં ટીબીનું વહન કરી શકો છો.</a:t>
            </a:r>
          </a:p>
          <a:p>
            <a:pPr fontAlgn="base"/>
            <a:r>
              <a:rPr lang="gu-IN" sz="2000" dirty="0"/>
              <a:t>સામાન્ય લક્ષણો</a:t>
            </a:r>
            <a:endParaRPr lang="en-US" sz="2000" dirty="0"/>
          </a:p>
          <a:p>
            <a:pPr fontAlgn="base"/>
            <a:r>
              <a:rPr lang="gu-IN" sz="2000" dirty="0"/>
              <a:t> ઉધરસ, તાવ, રાત્રે પરસેવો, વજનમાં ઘટાડો, ભૂખ અને થાકનો સમાવેશ થાય છે. સક્રિય ટીબીનો એન્ટીબાયોટિક્સથી ઉપચાર થઈ શકે છે.</a:t>
            </a:r>
          </a:p>
          <a:p>
            <a:pPr fontAlgn="base"/>
            <a:endParaRPr lang="en-US" sz="2000" b="1" dirty="0"/>
          </a:p>
          <a:p>
            <a:pPr fontAlgn="base"/>
            <a:r>
              <a:rPr lang="gu-IN" sz="2000" b="1" dirty="0"/>
              <a:t>સક્રિય ટીબી:</a:t>
            </a:r>
            <a:r>
              <a:rPr lang="gu-IN" sz="2000" dirty="0"/>
              <a:t> સક્રિય ટીબી માટે સારવાર ઓછામાં ઓછા છ મહિના લાગે છે અને સામાન્ય રીતે ચાર એન્ટિબાયોટિક્સનો સમાવેશ થાય છે.</a:t>
            </a:r>
          </a:p>
          <a:p>
            <a:pPr fontAlgn="base"/>
            <a:endParaRPr lang="gu-IN" sz="2000" dirty="0"/>
          </a:p>
          <a:p>
            <a:pPr fontAlgn="base"/>
            <a:endParaRPr lang="gu-IN" sz="2000" dirty="0"/>
          </a:p>
        </p:txBody>
      </p:sp>
    </p:spTree>
    <p:extLst>
      <p:ext uri="{BB962C8B-B14F-4D97-AF65-F5344CB8AC3E}">
        <p14:creationId xmlns="" xmlns:p14="http://schemas.microsoft.com/office/powerpoint/2010/main" val="12470321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0792" y="385060"/>
            <a:ext cx="10472459" cy="8402300"/>
          </a:xfrm>
          <a:prstGeom prst="rect">
            <a:avLst/>
          </a:prstGeom>
        </p:spPr>
        <p:txBody>
          <a:bodyPr wrap="square">
            <a:spAutoFit/>
          </a:bodyPr>
          <a:lstStyle/>
          <a:p>
            <a:r>
              <a:rPr lang="en-US" dirty="0" smtClean="0">
                <a:latin typeface="Calibri" panose="020F0502020204030204" pitchFamily="34" charset="0"/>
                <a:ea typeface="Calibri" panose="020F0502020204030204" pitchFamily="34" charset="0"/>
              </a:rPr>
              <a:t>T.B  </a:t>
            </a:r>
            <a:r>
              <a:rPr lang="gu-IN" dirty="0" smtClean="0">
                <a:latin typeface="Calibri" panose="020F0502020204030204" pitchFamily="34" charset="0"/>
                <a:ea typeface="Calibri" panose="020F0502020204030204" pitchFamily="34" charset="0"/>
              </a:rPr>
              <a:t>નાં 2 પ્રકાર છે </a:t>
            </a:r>
          </a:p>
          <a:p>
            <a:pPr marL="285750" indent="-285750">
              <a:buFont typeface="Wingdings" panose="05000000000000000000" pitchFamily="2" charset="2"/>
              <a:buChar char="v"/>
            </a:pPr>
            <a:r>
              <a:rPr lang="gu-IN" dirty="0" smtClean="0">
                <a:latin typeface="Calibri" panose="020F0502020204030204" pitchFamily="34" charset="0"/>
                <a:ea typeface="Calibri" panose="020F0502020204030204" pitchFamily="34" charset="0"/>
              </a:rPr>
              <a:t>પલ્મોનરીટીબી  - ફેફસામાં થાય છે. </a:t>
            </a:r>
          </a:p>
          <a:p>
            <a:pPr marL="285750" indent="-285750">
              <a:buFont typeface="Arial" panose="020B0604020202020204" pitchFamily="34" charset="0"/>
              <a:buChar char="•"/>
            </a:pPr>
            <a:r>
              <a:rPr lang="en-US" dirty="0" smtClean="0">
                <a:latin typeface="Calibri" panose="020F0502020204030204" pitchFamily="34" charset="0"/>
                <a:ea typeface="Calibri" panose="020F0502020204030204" pitchFamily="34" charset="0"/>
              </a:rPr>
              <a:t>3</a:t>
            </a:r>
            <a:r>
              <a:rPr lang="gu-IN" dirty="0" smtClean="0">
                <a:latin typeface="Calibri" panose="020F0502020204030204" pitchFamily="34" charset="0"/>
                <a:ea typeface="Calibri" panose="020F0502020204030204" pitchFamily="34" charset="0"/>
              </a:rPr>
              <a:t> અઠવાડિયાથી વધુ સમયથી એક ધારી ખાંસી આવે </a:t>
            </a:r>
          </a:p>
          <a:p>
            <a:pPr marL="285750" indent="-285750">
              <a:buFont typeface="Arial" panose="020B0604020202020204" pitchFamily="34" charset="0"/>
              <a:buChar char="•"/>
            </a:pPr>
            <a:r>
              <a:rPr lang="gu-IN" dirty="0" smtClean="0">
                <a:latin typeface="Calibri" panose="020F0502020204030204" pitchFamily="34" charset="0"/>
                <a:ea typeface="Calibri" panose="020F0502020204030204" pitchFamily="34" charset="0"/>
              </a:rPr>
              <a:t>ખાંસીનીસાથે ગડફો અને રક્ત આવે </a:t>
            </a:r>
          </a:p>
          <a:p>
            <a:pPr marL="285750" indent="-285750">
              <a:buFont typeface="Arial" panose="020B0604020202020204" pitchFamily="34" charset="0"/>
              <a:buChar char="•"/>
            </a:pPr>
            <a:r>
              <a:rPr lang="gu-IN" dirty="0" smtClean="0">
                <a:latin typeface="Calibri" panose="020F0502020204030204" pitchFamily="34" charset="0"/>
                <a:ea typeface="Calibri" panose="020F0502020204030204" pitchFamily="34" charset="0"/>
              </a:rPr>
              <a:t>ખસ કરીને સાંજના સમયે થકાન સાથે તાવ આવે </a:t>
            </a:r>
          </a:p>
          <a:p>
            <a:pPr marL="285750" indent="-285750">
              <a:buFont typeface="Arial" panose="020B0604020202020204" pitchFamily="34" charset="0"/>
              <a:buChar char="•"/>
            </a:pPr>
            <a:r>
              <a:rPr lang="gu-IN" dirty="0" smtClean="0">
                <a:latin typeface="Calibri" panose="020F0502020204030204" pitchFamily="34" charset="0"/>
                <a:ea typeface="Calibri" panose="020F0502020204030204" pitchFamily="34" charset="0"/>
              </a:rPr>
              <a:t>છાતી માં દુખાવો થાય અને સ્વાસ  લેવામાં તકલીફ થાય. </a:t>
            </a:r>
          </a:p>
          <a:p>
            <a:pPr marL="285750" indent="-285750">
              <a:buFont typeface="Arial" panose="020B0604020202020204" pitchFamily="34" charset="0"/>
              <a:buChar char="•"/>
            </a:pPr>
            <a:r>
              <a:rPr lang="gu-IN" dirty="0" smtClean="0">
                <a:latin typeface="Calibri" panose="020F0502020204030204" pitchFamily="34" charset="0"/>
                <a:ea typeface="Calibri" panose="020F0502020204030204" pitchFamily="34" charset="0"/>
              </a:rPr>
              <a:t>ભૂખ લાગતી નથી અને વજન ઘટતું જાય છે. </a:t>
            </a:r>
          </a:p>
          <a:p>
            <a:pPr marL="285750" indent="-285750">
              <a:buFont typeface="Arial" panose="020B0604020202020204" pitchFamily="34" charset="0"/>
              <a:buChar char="•"/>
            </a:pPr>
            <a:r>
              <a:rPr lang="gu-IN" dirty="0" smtClean="0">
                <a:latin typeface="Calibri" panose="020F0502020204030204" pitchFamily="34" charset="0"/>
                <a:ea typeface="Calibri" panose="020F0502020204030204" pitchFamily="34" charset="0"/>
              </a:rPr>
              <a:t>અશક્તિ જણાય અને શરીરમાં સુસ્તી અનુભવાય </a:t>
            </a:r>
          </a:p>
          <a:p>
            <a:r>
              <a:rPr lang="gu-IN" dirty="0" smtClean="0">
                <a:latin typeface="Calibri" panose="020F0502020204030204" pitchFamily="34" charset="0"/>
                <a:ea typeface="Calibri" panose="020F0502020204030204" pitchFamily="34" charset="0"/>
              </a:rPr>
              <a:t>     </a:t>
            </a:r>
            <a:r>
              <a:rPr lang="en-US" dirty="0" smtClean="0">
                <a:latin typeface="Calibri" panose="020F0502020204030204" pitchFamily="34" charset="0"/>
                <a:ea typeface="Calibri" panose="020F0502020204030204" pitchFamily="34" charset="0"/>
              </a:rPr>
              <a:t>                                                                                                                                                                                              </a:t>
            </a:r>
          </a:p>
          <a:p>
            <a:endParaRPr lang="en-US" dirty="0" smtClean="0"/>
          </a:p>
          <a:p>
            <a:pPr marL="285750" indent="-285750">
              <a:buFont typeface="Wingdings" panose="05000000000000000000" pitchFamily="2" charset="2"/>
              <a:buChar char="v"/>
            </a:pPr>
            <a:r>
              <a:rPr lang="en-US" dirty="0" smtClean="0"/>
              <a:t> </a:t>
            </a:r>
            <a:r>
              <a:rPr lang="gu-IN" dirty="0" smtClean="0"/>
              <a:t>એક્સટ્રા પાલમોનરી ટીબી </a:t>
            </a:r>
          </a:p>
          <a:p>
            <a:endParaRPr lang="en-US" dirty="0"/>
          </a:p>
          <a:p>
            <a:r>
              <a:rPr lang="gu-IN" dirty="0" smtClean="0"/>
              <a:t>           ગળાની ટીબી – ગળાની ગ્રંથીમાં સોજો આવે </a:t>
            </a:r>
          </a:p>
          <a:p>
            <a:endParaRPr lang="gu-IN" dirty="0" smtClean="0"/>
          </a:p>
          <a:p>
            <a:r>
              <a:rPr lang="gu-IN" dirty="0" smtClean="0"/>
              <a:t>           ગાંઠની </a:t>
            </a:r>
            <a:r>
              <a:rPr lang="gu-IN" dirty="0"/>
              <a:t>ટીબી </a:t>
            </a:r>
            <a:r>
              <a:rPr lang="gu-IN" dirty="0" smtClean="0"/>
              <a:t>– શરીરમાં ગાંઠ થાય છે તે ખૂબ દુખાવો થાય છે. </a:t>
            </a:r>
          </a:p>
          <a:p>
            <a:r>
              <a:rPr lang="gu-IN" dirty="0" smtClean="0"/>
              <a:t>          </a:t>
            </a:r>
          </a:p>
          <a:p>
            <a:r>
              <a:rPr lang="gu-IN" dirty="0"/>
              <a:t> </a:t>
            </a:r>
            <a:r>
              <a:rPr lang="gu-IN" dirty="0" smtClean="0"/>
              <a:t>          હાડકાંની ટીબી– શરીરસાંધા અને કમરમાં દુખાવો થાય છે. </a:t>
            </a:r>
          </a:p>
          <a:p>
            <a:r>
              <a:rPr lang="gu-IN" dirty="0" smtClean="0"/>
              <a:t> </a:t>
            </a:r>
          </a:p>
          <a:p>
            <a:r>
              <a:rPr lang="gu-IN" dirty="0" smtClean="0"/>
              <a:t>           આંતરડાની </a:t>
            </a:r>
            <a:r>
              <a:rPr lang="gu-IN" dirty="0"/>
              <a:t>ટીબી </a:t>
            </a:r>
            <a:r>
              <a:rPr lang="gu-IN" dirty="0" smtClean="0"/>
              <a:t>– આંતરડામાં સોજોઆવે છે  </a:t>
            </a:r>
          </a:p>
          <a:p>
            <a:endParaRPr lang="en-US" dirty="0" smtClean="0"/>
          </a:p>
          <a:p>
            <a:r>
              <a:rPr lang="gu-IN" dirty="0" smtClean="0"/>
              <a:t>           ગર્ભાસયની ટીબી- </a:t>
            </a:r>
            <a:r>
              <a:rPr lang="gu-IN" dirty="0"/>
              <a:t>ગર્ભાસયની</a:t>
            </a:r>
            <a:r>
              <a:rPr lang="gu-IN" dirty="0" smtClean="0"/>
              <a:t> અનિયંત્રતા થાય છે.</a:t>
            </a:r>
          </a:p>
          <a:p>
            <a:r>
              <a:rPr lang="gu-IN" dirty="0" smtClean="0"/>
              <a:t> </a:t>
            </a:r>
          </a:p>
          <a:p>
            <a:r>
              <a:rPr lang="gu-IN" dirty="0" smtClean="0"/>
              <a:t>           બ્રેઇન </a:t>
            </a:r>
            <a:r>
              <a:rPr lang="gu-IN" dirty="0"/>
              <a:t>ટીબી </a:t>
            </a:r>
            <a:r>
              <a:rPr lang="gu-IN" dirty="0" smtClean="0"/>
              <a:t>– મગજ નું સંતુલન ખોરવાય જાય છે મગજના દોરા પડે છે.  </a:t>
            </a:r>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a:p>
        </p:txBody>
      </p:sp>
      <p:sp>
        <p:nvSpPr>
          <p:cNvPr id="3" name="Right Arrow 2"/>
          <p:cNvSpPr/>
          <p:nvPr/>
        </p:nvSpPr>
        <p:spPr>
          <a:xfrm>
            <a:off x="240792" y="631454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Arrow 3"/>
          <p:cNvSpPr/>
          <p:nvPr/>
        </p:nvSpPr>
        <p:spPr>
          <a:xfrm>
            <a:off x="240792" y="5776543"/>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gu-IN" dirty="0" smtClean="0"/>
              <a:t> </a:t>
            </a:r>
            <a:endParaRPr lang="en-US" dirty="0"/>
          </a:p>
        </p:txBody>
      </p:sp>
      <p:sp>
        <p:nvSpPr>
          <p:cNvPr id="5" name="Right Arrow 4"/>
          <p:cNvSpPr/>
          <p:nvPr/>
        </p:nvSpPr>
        <p:spPr>
          <a:xfrm>
            <a:off x="240792" y="5238546"/>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a:off x="240792" y="4647184"/>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a:off x="240792" y="4101578"/>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a:off x="240792" y="3525434"/>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23729351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u-IN" dirty="0">
                <a:latin typeface="Calibri" panose="020F0502020204030204" pitchFamily="34" charset="0"/>
                <a:ea typeface="Calibri" panose="020F0502020204030204" pitchFamily="34" charset="0"/>
              </a:rPr>
              <a:t>• કારણો –</a:t>
            </a:r>
            <a:endParaRPr lang="en-US" dirty="0"/>
          </a:p>
        </p:txBody>
      </p:sp>
      <p:sp>
        <p:nvSpPr>
          <p:cNvPr id="3" name="Rectangle 2"/>
          <p:cNvSpPr/>
          <p:nvPr/>
        </p:nvSpPr>
        <p:spPr>
          <a:xfrm>
            <a:off x="1272988" y="1690688"/>
            <a:ext cx="9699812" cy="4934492"/>
          </a:xfrm>
          <a:prstGeom prst="rect">
            <a:avLst/>
          </a:prstGeom>
        </p:spPr>
        <p:txBody>
          <a:bodyPr wrap="square">
            <a:spAutoFit/>
          </a:bodyPr>
          <a:lstStyle/>
          <a:p>
            <a:pPr marL="285750" indent="-285750">
              <a:lnSpc>
                <a:spcPct val="107000"/>
              </a:lnSpc>
              <a:spcAft>
                <a:spcPts val="800"/>
              </a:spcAft>
              <a:buFont typeface="Wingdings" panose="05000000000000000000" pitchFamily="2" charset="2"/>
              <a:buChar char="§"/>
            </a:pPr>
            <a:r>
              <a:rPr lang="gu-IN" sz="2000" b="1" dirty="0" smtClean="0">
                <a:latin typeface="Calibri" panose="020F0502020204030204" pitchFamily="34" charset="0"/>
                <a:ea typeface="Calibri" panose="020F0502020204030204" pitchFamily="34" charset="0"/>
              </a:rPr>
              <a:t> અતિમૈથુન </a:t>
            </a:r>
            <a:r>
              <a:rPr lang="en-US" sz="2800" b="1" dirty="0" smtClean="0">
                <a:effectLst/>
                <a:latin typeface="Calibri" panose="020F0502020204030204" pitchFamily="34" charset="0"/>
                <a:ea typeface="Calibri" panose="020F0502020204030204" pitchFamily="34" charset="0"/>
                <a:cs typeface="Mangal" panose="02040503050203030202" pitchFamily="18" charset="0"/>
              </a:rPr>
              <a:t>, </a:t>
            </a:r>
            <a:r>
              <a:rPr lang="gu-IN" sz="2000" b="1" dirty="0" smtClean="0">
                <a:latin typeface="Calibri" panose="020F0502020204030204" pitchFamily="34" charset="0"/>
                <a:ea typeface="Calibri" panose="020F0502020204030204" pitchFamily="34" charset="0"/>
              </a:rPr>
              <a:t>અતિપરીશ્રમ કરવાથી </a:t>
            </a:r>
            <a:endParaRPr lang="en-US" sz="1600" b="1" dirty="0">
              <a:latin typeface="Calibri" panose="020F0502020204030204" pitchFamily="34" charset="0"/>
              <a:ea typeface="Calibri" panose="020F0502020204030204" pitchFamily="34" charset="0"/>
            </a:endParaRPr>
          </a:p>
          <a:p>
            <a:pPr marL="285750" indent="-285750">
              <a:lnSpc>
                <a:spcPct val="107000"/>
              </a:lnSpc>
              <a:spcAft>
                <a:spcPts val="800"/>
              </a:spcAft>
              <a:buFont typeface="Wingdings" panose="05000000000000000000" pitchFamily="2" charset="2"/>
              <a:buChar char="§"/>
            </a:pPr>
            <a:r>
              <a:rPr lang="gu-IN" sz="2000" b="1" dirty="0" smtClean="0">
                <a:latin typeface="Calibri" panose="020F0502020204030204" pitchFamily="34" charset="0"/>
                <a:ea typeface="Calibri" panose="020F0502020204030204" pitchFamily="34" charset="0"/>
                <a:cs typeface="Mangal" panose="02040503050203030202" pitchFamily="18" charset="0"/>
              </a:rPr>
              <a:t>મળ-</a:t>
            </a:r>
            <a:r>
              <a:rPr lang="gu-IN" sz="2000" b="1" dirty="0" smtClean="0">
                <a:latin typeface="Calibri" panose="020F0502020204030204" pitchFamily="34" charset="0"/>
                <a:ea typeface="Calibri" panose="020F0502020204030204" pitchFamily="34" charset="0"/>
              </a:rPr>
              <a:t>મૂત્રના વેગને </a:t>
            </a:r>
            <a:r>
              <a:rPr lang="gu-IN" sz="2000" b="1" dirty="0">
                <a:latin typeface="Calibri" panose="020F0502020204030204" pitchFamily="34" charset="0"/>
                <a:ea typeface="Calibri" panose="020F0502020204030204" pitchFamily="34" charset="0"/>
              </a:rPr>
              <a:t>રોકવાની </a:t>
            </a:r>
            <a:r>
              <a:rPr lang="gu-IN" sz="2000" b="1" dirty="0" smtClean="0">
                <a:latin typeface="Calibri" panose="020F0502020204030204" pitchFamily="34" charset="0"/>
                <a:ea typeface="Calibri" panose="020F0502020204030204" pitchFamily="34" charset="0"/>
              </a:rPr>
              <a:t>ટેવ</a:t>
            </a:r>
            <a:endParaRPr lang="en-US" sz="2000" b="1" dirty="0">
              <a:latin typeface="Calibri" panose="020F0502020204030204" pitchFamily="34" charset="0"/>
              <a:ea typeface="Calibri" panose="020F0502020204030204" pitchFamily="34" charset="0"/>
              <a:cs typeface="Mangal" panose="02040503050203030202" pitchFamily="18" charset="0"/>
            </a:endParaRPr>
          </a:p>
          <a:p>
            <a:pPr marL="285750" indent="-285750">
              <a:lnSpc>
                <a:spcPct val="107000"/>
              </a:lnSpc>
              <a:spcAft>
                <a:spcPts val="800"/>
              </a:spcAft>
              <a:buFont typeface="Wingdings" panose="05000000000000000000" pitchFamily="2" charset="2"/>
              <a:buChar char="§"/>
            </a:pPr>
            <a:r>
              <a:rPr lang="gu-IN" sz="2000" b="1" dirty="0" smtClean="0">
                <a:latin typeface="Calibri" panose="020F0502020204030204" pitchFamily="34" charset="0"/>
                <a:ea typeface="Calibri" panose="020F0502020204030204" pitchFamily="34" charset="0"/>
              </a:rPr>
              <a:t> </a:t>
            </a:r>
            <a:r>
              <a:rPr lang="gu-IN" sz="2000" b="1" dirty="0">
                <a:latin typeface="Calibri" panose="020F0502020204030204" pitchFamily="34" charset="0"/>
                <a:ea typeface="Calibri" panose="020F0502020204030204" pitchFamily="34" charset="0"/>
              </a:rPr>
              <a:t>પાચનતંત્રની </a:t>
            </a:r>
            <a:r>
              <a:rPr lang="gu-IN" sz="2000" b="1" dirty="0" smtClean="0">
                <a:latin typeface="Calibri" panose="020F0502020204030204" pitchFamily="34" charset="0"/>
                <a:ea typeface="Calibri" panose="020F0502020204030204" pitchFamily="34" charset="0"/>
              </a:rPr>
              <a:t>વિકૃતિઓ</a:t>
            </a:r>
            <a:r>
              <a:rPr lang="en-US" sz="2800" b="1" dirty="0" smtClean="0">
                <a:effectLst/>
                <a:latin typeface="Calibri" panose="020F0502020204030204" pitchFamily="34" charset="0"/>
                <a:ea typeface="Calibri" panose="020F0502020204030204" pitchFamily="34" charset="0"/>
                <a:cs typeface="Shruti" panose="020B0502040204020203" pitchFamily="34" charset="0"/>
              </a:rPr>
              <a:t> </a:t>
            </a:r>
            <a:r>
              <a:rPr lang="gu-IN" sz="2000" b="1" dirty="0" smtClean="0">
                <a:latin typeface="Calibri" panose="020F0502020204030204" pitchFamily="34" charset="0"/>
                <a:ea typeface="Calibri" panose="020F0502020204030204" pitchFamily="34" charset="0"/>
              </a:rPr>
              <a:t>અપોષણ યુક્ત અને </a:t>
            </a:r>
            <a:r>
              <a:rPr lang="gu-IN" sz="2000" b="1" dirty="0">
                <a:latin typeface="Calibri" panose="020F0502020204030204" pitchFamily="34" charset="0"/>
                <a:ea typeface="Calibri" panose="020F0502020204030204" pitchFamily="34" charset="0"/>
              </a:rPr>
              <a:t>વધુ </a:t>
            </a:r>
            <a:r>
              <a:rPr lang="gu-IN" sz="2000" b="1" dirty="0" smtClean="0">
                <a:latin typeface="Calibri" panose="020F0502020204030204" pitchFamily="34" charset="0"/>
                <a:ea typeface="Calibri" panose="020F0502020204030204" pitchFamily="34" charset="0"/>
              </a:rPr>
              <a:t>ભોજન</a:t>
            </a:r>
            <a:endParaRPr lang="gu-IN" sz="2800" b="1" dirty="0">
              <a:latin typeface="Calibri" panose="020F0502020204030204" pitchFamily="34" charset="0"/>
              <a:ea typeface="Calibri" panose="020F0502020204030204" pitchFamily="34" charset="0"/>
            </a:endParaRPr>
          </a:p>
          <a:p>
            <a:pPr marL="285750" indent="-285750">
              <a:lnSpc>
                <a:spcPct val="107000"/>
              </a:lnSpc>
              <a:spcAft>
                <a:spcPts val="800"/>
              </a:spcAft>
              <a:buFont typeface="Wingdings" panose="05000000000000000000" pitchFamily="2" charset="2"/>
              <a:buChar char="§"/>
            </a:pPr>
            <a:r>
              <a:rPr lang="gu-IN" sz="2000" b="1" dirty="0" smtClean="0">
                <a:latin typeface="Calibri" panose="020F0502020204030204" pitchFamily="34" charset="0"/>
                <a:ea typeface="Calibri" panose="020F0502020204030204" pitchFamily="34" charset="0"/>
              </a:rPr>
              <a:t> અશુદ્ધ રકતના કારણે </a:t>
            </a:r>
          </a:p>
          <a:p>
            <a:pPr marL="285750" indent="-285750">
              <a:lnSpc>
                <a:spcPct val="107000"/>
              </a:lnSpc>
              <a:spcAft>
                <a:spcPts val="800"/>
              </a:spcAft>
              <a:buFont typeface="Wingdings" panose="05000000000000000000" pitchFamily="2" charset="2"/>
              <a:buChar char="§"/>
            </a:pPr>
            <a:r>
              <a:rPr lang="gu-IN" sz="2000" b="1" dirty="0" smtClean="0">
                <a:latin typeface="Calibri" panose="020F0502020204030204" pitchFamily="34" charset="0"/>
                <a:ea typeface="Calibri" panose="020F0502020204030204" pitchFamily="34" charset="0"/>
              </a:rPr>
              <a:t> </a:t>
            </a:r>
            <a:r>
              <a:rPr lang="gu-IN" sz="2000" b="1" dirty="0">
                <a:latin typeface="Calibri" panose="020F0502020204030204" pitchFamily="34" charset="0"/>
                <a:ea typeface="Calibri" panose="020F0502020204030204" pitchFamily="34" charset="0"/>
              </a:rPr>
              <a:t>પોતાની શક્તિ કરતા વધારે સાહસિક કાર્યો </a:t>
            </a:r>
            <a:r>
              <a:rPr lang="gu-IN" sz="2000" b="1" dirty="0" smtClean="0">
                <a:latin typeface="Calibri" panose="020F0502020204030204" pitchFamily="34" charset="0"/>
                <a:ea typeface="Calibri" panose="020F0502020204030204" pitchFamily="34" charset="0"/>
              </a:rPr>
              <a:t>કરવા. </a:t>
            </a:r>
            <a:endParaRPr lang="gu-IN" sz="2800" b="1" dirty="0">
              <a:latin typeface="Calibri" panose="020F0502020204030204" pitchFamily="34" charset="0"/>
              <a:ea typeface="Calibri" panose="020F0502020204030204" pitchFamily="34" charset="0"/>
            </a:endParaRPr>
          </a:p>
          <a:p>
            <a:pPr marL="285750" indent="-285750">
              <a:lnSpc>
                <a:spcPct val="107000"/>
              </a:lnSpc>
              <a:spcAft>
                <a:spcPts val="800"/>
              </a:spcAft>
              <a:buFont typeface="Wingdings" panose="05000000000000000000" pitchFamily="2" charset="2"/>
              <a:buChar char="§"/>
            </a:pPr>
            <a:r>
              <a:rPr lang="en-US" sz="2000" b="1" dirty="0" smtClean="0">
                <a:latin typeface="Calibri" panose="020F0502020204030204" pitchFamily="34" charset="0"/>
                <a:ea typeface="Calibri" panose="020F0502020204030204" pitchFamily="34" charset="0"/>
              </a:rPr>
              <a:t> </a:t>
            </a:r>
            <a:r>
              <a:rPr lang="gu-IN" sz="2000" b="1" dirty="0" smtClean="0">
                <a:latin typeface="Calibri" panose="020F0502020204030204" pitchFamily="34" charset="0"/>
                <a:ea typeface="Calibri" panose="020F0502020204030204" pitchFamily="34" charset="0"/>
              </a:rPr>
              <a:t>અન્ય </a:t>
            </a:r>
            <a:r>
              <a:rPr lang="gu-IN" sz="2000" b="1" dirty="0">
                <a:latin typeface="Calibri" panose="020F0502020204030204" pitchFamily="34" charset="0"/>
                <a:ea typeface="Calibri" panose="020F0502020204030204" pitchFamily="34" charset="0"/>
              </a:rPr>
              <a:t>રોગની અયોગ્ય સારવાર </a:t>
            </a:r>
            <a:endParaRPr lang="gu-IN" sz="2800" b="1" dirty="0">
              <a:latin typeface="Calibri" panose="020F0502020204030204" pitchFamily="34" charset="0"/>
              <a:ea typeface="Calibri" panose="020F0502020204030204" pitchFamily="34" charset="0"/>
            </a:endParaRPr>
          </a:p>
          <a:p>
            <a:pPr marL="285750" indent="-285750">
              <a:lnSpc>
                <a:spcPct val="107000"/>
              </a:lnSpc>
              <a:spcAft>
                <a:spcPts val="800"/>
              </a:spcAft>
              <a:buFont typeface="Wingdings" panose="05000000000000000000" pitchFamily="2" charset="2"/>
              <a:buChar char="§"/>
            </a:pPr>
            <a:r>
              <a:rPr lang="gu-IN" sz="2000" b="1" dirty="0" smtClean="0">
                <a:latin typeface="Calibri" panose="020F0502020204030204" pitchFamily="34" charset="0"/>
                <a:ea typeface="Calibri" panose="020F0502020204030204" pitchFamily="34" charset="0"/>
              </a:rPr>
              <a:t>માનસિક લાગણીઓને  કારણે થતી  </a:t>
            </a:r>
            <a:r>
              <a:rPr lang="gu-IN" sz="2000" b="1" dirty="0">
                <a:latin typeface="Calibri" panose="020F0502020204030204" pitchFamily="34" charset="0"/>
                <a:ea typeface="Calibri" panose="020F0502020204030204" pitchFamily="34" charset="0"/>
              </a:rPr>
              <a:t>માનસિક </a:t>
            </a:r>
            <a:r>
              <a:rPr lang="gu-IN" sz="2000" b="1" dirty="0" smtClean="0">
                <a:latin typeface="Calibri" panose="020F0502020204030204" pitchFamily="34" charset="0"/>
                <a:ea typeface="Calibri" panose="020F0502020204030204" pitchFamily="34" charset="0"/>
              </a:rPr>
              <a:t>અને  </a:t>
            </a:r>
            <a:r>
              <a:rPr lang="gu-IN" sz="2000" b="1" dirty="0">
                <a:latin typeface="Calibri" panose="020F0502020204030204" pitchFamily="34" charset="0"/>
                <a:ea typeface="Calibri" panose="020F0502020204030204" pitchFamily="34" charset="0"/>
              </a:rPr>
              <a:t>જે </a:t>
            </a:r>
            <a:r>
              <a:rPr lang="gu-IN" sz="2000" b="1" dirty="0" smtClean="0">
                <a:latin typeface="Calibri" panose="020F0502020204030204" pitchFamily="34" charset="0"/>
                <a:ea typeface="Calibri" panose="020F0502020204030204" pitchFamily="34" charset="0"/>
              </a:rPr>
              <a:t>કાંઇ શરીરની જીવનશક્તિનો </a:t>
            </a:r>
            <a:r>
              <a:rPr lang="gu-IN" sz="2000" b="1" dirty="0">
                <a:latin typeface="Calibri" panose="020F0502020204030204" pitchFamily="34" charset="0"/>
                <a:ea typeface="Calibri" panose="020F0502020204030204" pitchFamily="34" charset="0"/>
              </a:rPr>
              <a:t>નાશ કરતા હોય તે સર્વપ્રથમ ક્ષયના કારણ </a:t>
            </a:r>
            <a:r>
              <a:rPr lang="gu-IN" sz="2000" b="1" dirty="0" smtClean="0">
                <a:latin typeface="Calibri" panose="020F0502020204030204" pitchFamily="34" charset="0"/>
                <a:ea typeface="Calibri" panose="020F0502020204030204" pitchFamily="34" charset="0"/>
              </a:rPr>
              <a:t>છે.</a:t>
            </a:r>
            <a:endParaRPr lang="gu-IN" sz="2000" b="1" dirty="0">
              <a:latin typeface="Calibri" panose="020F0502020204030204" pitchFamily="34" charset="0"/>
              <a:ea typeface="Calibri" panose="020F0502020204030204" pitchFamily="34" charset="0"/>
            </a:endParaRPr>
          </a:p>
          <a:p>
            <a:pPr marL="285750" indent="-285750">
              <a:lnSpc>
                <a:spcPct val="107000"/>
              </a:lnSpc>
              <a:spcAft>
                <a:spcPts val="800"/>
              </a:spcAft>
              <a:buFont typeface="Wingdings" panose="05000000000000000000" pitchFamily="2" charset="2"/>
              <a:buChar char="§"/>
            </a:pPr>
            <a:r>
              <a:rPr lang="gu-IN" sz="2000" b="1" dirty="0" smtClean="0">
                <a:latin typeface="Calibri" panose="020F0502020204030204" pitchFamily="34" charset="0"/>
                <a:ea typeface="Calibri" panose="020F0502020204030204" pitchFamily="34" charset="0"/>
              </a:rPr>
              <a:t>અતિ સ્ત્રીસંગ કરવાથી </a:t>
            </a:r>
          </a:p>
          <a:p>
            <a:pPr marL="285750" indent="-285750">
              <a:lnSpc>
                <a:spcPct val="107000"/>
              </a:lnSpc>
              <a:spcAft>
                <a:spcPts val="800"/>
              </a:spcAft>
              <a:buFont typeface="Wingdings" panose="05000000000000000000" pitchFamily="2" charset="2"/>
              <a:buChar char="§"/>
            </a:pPr>
            <a:r>
              <a:rPr lang="gu-IN" sz="2000" b="1" dirty="0" smtClean="0">
                <a:latin typeface="Calibri" panose="020F0502020204030204" pitchFamily="34" charset="0"/>
                <a:ea typeface="Calibri" panose="020F0502020204030204" pitchFamily="34" charset="0"/>
              </a:rPr>
              <a:t>કાચા આહારનું સેવન (નોનવેજ, કાચો લોટ) </a:t>
            </a:r>
            <a:r>
              <a:rPr lang="gu-IN" sz="2400" b="1" dirty="0" smtClean="0">
                <a:latin typeface="Calibri" panose="020F0502020204030204" pitchFamily="34" charset="0"/>
                <a:ea typeface="Calibri" panose="020F0502020204030204" pitchFamily="34" charset="0"/>
              </a:rPr>
              <a:t>  </a:t>
            </a:r>
            <a:endParaRPr lang="gu-IN" sz="2400" b="1" dirty="0">
              <a:latin typeface="Calibri" panose="020F0502020204030204" pitchFamily="34" charset="0"/>
              <a:ea typeface="Calibri" panose="020F0502020204030204" pitchFamily="34" charset="0"/>
            </a:endParaRPr>
          </a:p>
          <a:p>
            <a:pPr marL="285750" indent="-285750">
              <a:lnSpc>
                <a:spcPct val="107000"/>
              </a:lnSpc>
              <a:spcAft>
                <a:spcPts val="800"/>
              </a:spcAft>
              <a:buFont typeface="Wingdings" panose="05000000000000000000" pitchFamily="2" charset="2"/>
              <a:buChar char="§"/>
            </a:pPr>
            <a:r>
              <a:rPr lang="gu-IN" sz="2000" b="1" dirty="0" smtClean="0">
                <a:latin typeface="Calibri" panose="020F0502020204030204" pitchFamily="34" charset="0"/>
                <a:ea typeface="Calibri" panose="020F0502020204030204" pitchFamily="34" charset="0"/>
              </a:rPr>
              <a:t>ટી.બી.ના જંતુઓ વાતાવરણમાં  </a:t>
            </a:r>
            <a:r>
              <a:rPr lang="gu-IN" sz="2000" b="1" dirty="0">
                <a:latin typeface="Calibri" panose="020F0502020204030204" pitchFamily="34" charset="0"/>
                <a:ea typeface="Calibri" panose="020F0502020204030204" pitchFamily="34" charset="0"/>
              </a:rPr>
              <a:t>ફેલાવાથી અન્ય </a:t>
            </a:r>
            <a:r>
              <a:rPr lang="gu-IN" sz="2000" b="1" dirty="0" smtClean="0">
                <a:latin typeface="Calibri" panose="020F0502020204030204" pitchFamily="34" charset="0"/>
                <a:ea typeface="Calibri" panose="020F0502020204030204" pitchFamily="34" charset="0"/>
              </a:rPr>
              <a:t>વ્યક્તિને ચેપ લાગે</a:t>
            </a:r>
            <a:r>
              <a:rPr lang="en-US" sz="2000" b="1" dirty="0" smtClean="0">
                <a:latin typeface="Calibri" panose="020F0502020204030204" pitchFamily="34" charset="0"/>
                <a:ea typeface="Calibri" panose="020F0502020204030204" pitchFamily="34" charset="0"/>
              </a:rPr>
              <a:t> </a:t>
            </a:r>
            <a:r>
              <a:rPr lang="gu-IN" sz="2000" b="1" dirty="0" smtClean="0">
                <a:latin typeface="Calibri" panose="020F0502020204030204" pitchFamily="34" charset="0"/>
                <a:ea typeface="Calibri" panose="020F0502020204030204" pitchFamily="34" charset="0"/>
              </a:rPr>
              <a:t>છે</a:t>
            </a:r>
            <a:r>
              <a:rPr lang="en-US" sz="2000" b="1" dirty="0" smtClean="0">
                <a:latin typeface="Calibri" panose="020F0502020204030204" pitchFamily="34" charset="0"/>
                <a:ea typeface="Calibri" panose="020F0502020204030204" pitchFamily="34" charset="0"/>
              </a:rPr>
              <a:t>.</a:t>
            </a:r>
            <a:r>
              <a:rPr lang="gu-IN" sz="2000" b="1" dirty="0" smtClean="0">
                <a:latin typeface="Calibri" panose="020F0502020204030204" pitchFamily="34" charset="0"/>
                <a:ea typeface="Calibri" panose="020F0502020204030204" pitchFamily="34" charset="0"/>
              </a:rPr>
              <a:t> </a:t>
            </a:r>
            <a:endParaRPr lang="en-US" sz="2800" b="1" dirty="0" smtClean="0">
              <a:effectLst/>
              <a:latin typeface="Calibri" panose="020F0502020204030204" pitchFamily="34" charset="0"/>
              <a:ea typeface="Calibri" panose="020F0502020204030204" pitchFamily="34" charset="0"/>
              <a:cs typeface="Mangal" panose="02040503050203030202" pitchFamily="18" charset="0"/>
            </a:endParaRPr>
          </a:p>
        </p:txBody>
      </p:sp>
    </p:spTree>
    <p:extLst>
      <p:ext uri="{BB962C8B-B14F-4D97-AF65-F5344CB8AC3E}">
        <p14:creationId xmlns="" xmlns:p14="http://schemas.microsoft.com/office/powerpoint/2010/main" val="674669563"/>
      </p:ext>
    </p:extLst>
  </p:cSld>
  <p:clrMapOvr>
    <a:masterClrMapping/>
  </p:clrMapOvr>
  <mc:AlternateContent xmlns:mc="http://schemas.openxmlformats.org/markup-compatibility/2006">
    <mc:Choice xmlns=""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randombar(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randombar(horizont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randombar(horizontal)">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randombar(horizontal)">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randombar(horizontal)">
                                      <p:cBhvr>
                                        <p:cTn id="5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6506" y="349922"/>
            <a:ext cx="10748682" cy="6551730"/>
          </a:xfrm>
          <a:prstGeom prst="rect">
            <a:avLst/>
          </a:prstGeom>
        </p:spPr>
        <p:txBody>
          <a:bodyPr wrap="square">
            <a:spAutoFit/>
          </a:bodyPr>
          <a:lstStyle/>
          <a:p>
            <a:pPr>
              <a:lnSpc>
                <a:spcPct val="107000"/>
              </a:lnSpc>
              <a:spcAft>
                <a:spcPts val="800"/>
              </a:spcAft>
            </a:pPr>
            <a:r>
              <a:rPr lang="gu-IN" sz="2400" dirty="0">
                <a:latin typeface="Calibri" panose="020F0502020204030204" pitchFamily="34" charset="0"/>
                <a:ea typeface="Calibri" panose="020F0502020204030204" pitchFamily="34" charset="0"/>
              </a:rPr>
              <a:t>આ ત્રણ રાજયક્ષ્મા ક્ષય રોગ ટી.બીના ખાસ લક્ષણો છે </a:t>
            </a:r>
            <a:endParaRPr lang="en-US" sz="2400" dirty="0" smtClean="0">
              <a:latin typeface="Calibri" panose="020F0502020204030204" pitchFamily="34" charset="0"/>
              <a:ea typeface="Calibri" panose="020F0502020204030204" pitchFamily="34" charset="0"/>
            </a:endParaRPr>
          </a:p>
          <a:p>
            <a:pPr>
              <a:lnSpc>
                <a:spcPct val="107000"/>
              </a:lnSpc>
              <a:spcAft>
                <a:spcPts val="800"/>
              </a:spcAft>
            </a:pPr>
            <a:r>
              <a:rPr lang="en-US" sz="2400" dirty="0" smtClean="0">
                <a:latin typeface="Calibri" panose="020F0502020204030204" pitchFamily="34" charset="0"/>
                <a:ea typeface="Calibri" panose="020F0502020204030204" pitchFamily="34" charset="0"/>
                <a:cs typeface="Mangal" panose="02040503050203030202" pitchFamily="18" charset="0"/>
              </a:rPr>
              <a:t>1 </a:t>
            </a:r>
            <a:r>
              <a:rPr lang="en-US" sz="2400" dirty="0">
                <a:latin typeface="Calibri" panose="020F0502020204030204" pitchFamily="34" charset="0"/>
                <a:ea typeface="Calibri" panose="020F0502020204030204" pitchFamily="34" charset="0"/>
                <a:cs typeface="Mangal" panose="02040503050203030202" pitchFamily="18" charset="0"/>
              </a:rPr>
              <a:t>] </a:t>
            </a:r>
            <a:r>
              <a:rPr lang="gu-IN" dirty="0" smtClean="0">
                <a:latin typeface="Calibri" panose="020F0502020204030204" pitchFamily="34" charset="0"/>
                <a:ea typeface="Calibri" panose="020F0502020204030204" pitchFamily="34" charset="0"/>
              </a:rPr>
              <a:t>ખંભા </a:t>
            </a:r>
            <a:r>
              <a:rPr lang="gu-IN" dirty="0">
                <a:latin typeface="Calibri" panose="020F0502020204030204" pitchFamily="34" charset="0"/>
                <a:ea typeface="Calibri" panose="020F0502020204030204" pitchFamily="34" charset="0"/>
              </a:rPr>
              <a:t>અને </a:t>
            </a:r>
            <a:r>
              <a:rPr lang="gu-IN" dirty="0" smtClean="0">
                <a:latin typeface="Calibri" panose="020F0502020204030204" pitchFamily="34" charset="0"/>
                <a:ea typeface="Calibri" panose="020F0502020204030204" pitchFamily="34" charset="0"/>
              </a:rPr>
              <a:t>પાંસળીઑમાં પીડા </a:t>
            </a:r>
            <a:endParaRPr lang="en-US" sz="2400" dirty="0">
              <a:latin typeface="Calibri" panose="020F0502020204030204" pitchFamily="34" charset="0"/>
              <a:ea typeface="Calibri" panose="020F0502020204030204" pitchFamily="34" charset="0"/>
              <a:cs typeface="Mangal" panose="02040503050203030202" pitchFamily="18" charset="0"/>
            </a:endParaRPr>
          </a:p>
          <a:p>
            <a:pPr>
              <a:lnSpc>
                <a:spcPct val="107000"/>
              </a:lnSpc>
              <a:spcAft>
                <a:spcPts val="800"/>
              </a:spcAft>
            </a:pPr>
            <a:r>
              <a:rPr lang="en-US" sz="2400" dirty="0">
                <a:latin typeface="Calibri" panose="020F0502020204030204" pitchFamily="34" charset="0"/>
                <a:ea typeface="Calibri" panose="020F0502020204030204" pitchFamily="34" charset="0"/>
                <a:cs typeface="Mangal" panose="02040503050203030202" pitchFamily="18" charset="0"/>
              </a:rPr>
              <a:t>2 ] </a:t>
            </a:r>
            <a:r>
              <a:rPr lang="gu-IN" dirty="0" smtClean="0">
                <a:latin typeface="Calibri" panose="020F0502020204030204" pitchFamily="34" charset="0"/>
                <a:ea typeface="Calibri" panose="020F0502020204030204" pitchFamily="34" charset="0"/>
              </a:rPr>
              <a:t>હાથ </a:t>
            </a:r>
            <a:r>
              <a:rPr lang="gu-IN" dirty="0">
                <a:latin typeface="Calibri" panose="020F0502020204030204" pitchFamily="34" charset="0"/>
                <a:ea typeface="Calibri" panose="020F0502020204030204" pitchFamily="34" charset="0"/>
              </a:rPr>
              <a:t>- પગમાં </a:t>
            </a:r>
            <a:r>
              <a:rPr lang="gu-IN" dirty="0" smtClean="0">
                <a:latin typeface="Calibri" panose="020F0502020204030204" pitchFamily="34" charset="0"/>
                <a:ea typeface="Calibri" panose="020F0502020204030204" pitchFamily="34" charset="0"/>
              </a:rPr>
              <a:t>દાહ </a:t>
            </a:r>
            <a:endParaRPr lang="en-US" sz="2400" dirty="0">
              <a:latin typeface="Calibri" panose="020F0502020204030204" pitchFamily="34" charset="0"/>
              <a:ea typeface="Calibri" panose="020F0502020204030204" pitchFamily="34" charset="0"/>
              <a:cs typeface="Mangal" panose="02040503050203030202" pitchFamily="18" charset="0"/>
            </a:endParaRPr>
          </a:p>
          <a:p>
            <a:pPr>
              <a:lnSpc>
                <a:spcPct val="107000"/>
              </a:lnSpc>
              <a:spcAft>
                <a:spcPts val="800"/>
              </a:spcAft>
            </a:pPr>
            <a:r>
              <a:rPr lang="en-US" sz="2400" dirty="0">
                <a:latin typeface="Calibri" panose="020F0502020204030204" pitchFamily="34" charset="0"/>
                <a:ea typeface="Calibri" panose="020F0502020204030204" pitchFamily="34" charset="0"/>
                <a:cs typeface="Mangal" panose="02040503050203030202" pitchFamily="18" charset="0"/>
              </a:rPr>
              <a:t>3] </a:t>
            </a:r>
            <a:r>
              <a:rPr lang="gu-IN" dirty="0" smtClean="0">
                <a:latin typeface="Calibri" panose="020F0502020204030204" pitchFamily="34" charset="0"/>
                <a:ea typeface="Calibri" panose="020F0502020204030204" pitchFamily="34" charset="0"/>
              </a:rPr>
              <a:t>આખા અંગમાં </a:t>
            </a:r>
            <a:r>
              <a:rPr lang="gu-IN" dirty="0">
                <a:latin typeface="Calibri" panose="020F0502020204030204" pitchFamily="34" charset="0"/>
                <a:ea typeface="Calibri" panose="020F0502020204030204" pitchFamily="34" charset="0"/>
              </a:rPr>
              <a:t>તાવ ભરાયેલો </a:t>
            </a:r>
            <a:r>
              <a:rPr lang="gu-IN" dirty="0" smtClean="0">
                <a:latin typeface="Calibri" panose="020F0502020204030204" pitchFamily="34" charset="0"/>
                <a:ea typeface="Calibri" panose="020F0502020204030204" pitchFamily="34" charset="0"/>
              </a:rPr>
              <a:t>રહે છે.</a:t>
            </a:r>
            <a:endParaRPr lang="en-US" dirty="0">
              <a:latin typeface="Calibri" panose="020F0502020204030204" pitchFamily="34" charset="0"/>
              <a:ea typeface="Calibri" panose="020F0502020204030204" pitchFamily="34" charset="0"/>
            </a:endParaRPr>
          </a:p>
          <a:p>
            <a:pPr>
              <a:lnSpc>
                <a:spcPct val="107000"/>
              </a:lnSpc>
              <a:spcAft>
                <a:spcPts val="800"/>
              </a:spcAft>
            </a:pPr>
            <a:endParaRPr lang="en-US" dirty="0" smtClean="0">
              <a:latin typeface="Calibri" panose="020F0502020204030204" pitchFamily="34" charset="0"/>
              <a:ea typeface="Calibri" panose="020F0502020204030204" pitchFamily="34" charset="0"/>
            </a:endParaRPr>
          </a:p>
          <a:p>
            <a:pPr>
              <a:lnSpc>
                <a:spcPct val="107000"/>
              </a:lnSpc>
              <a:spcAft>
                <a:spcPts val="800"/>
              </a:spcAft>
            </a:pPr>
            <a:r>
              <a:rPr lang="gu-IN" dirty="0">
                <a:latin typeface="Calibri" panose="020F0502020204030204" pitchFamily="34" charset="0"/>
                <a:ea typeface="Calibri" panose="020F0502020204030204" pitchFamily="34" charset="0"/>
              </a:rPr>
              <a:t>ક્ષયના </a:t>
            </a:r>
            <a:r>
              <a:rPr lang="gu-IN" dirty="0" smtClean="0">
                <a:latin typeface="Calibri" panose="020F0502020204030204" pitchFamily="34" charset="0"/>
                <a:ea typeface="Calibri" panose="020F0502020204030204" pitchFamily="34" charset="0"/>
              </a:rPr>
              <a:t>રોગીએ  દિવસમાં </a:t>
            </a:r>
            <a:r>
              <a:rPr lang="gu-IN" dirty="0">
                <a:latin typeface="Calibri" panose="020F0502020204030204" pitchFamily="34" charset="0"/>
                <a:ea typeface="Calibri" panose="020F0502020204030204" pitchFamily="34" charset="0"/>
              </a:rPr>
              <a:t>એક - બે વાર પેટ ભરીને કદી પણ ભોજન કરવું નહિ  </a:t>
            </a:r>
            <a:r>
              <a:rPr lang="gu-IN" dirty="0" smtClean="0">
                <a:latin typeface="Calibri" panose="020F0502020204030204" pitchFamily="34" charset="0"/>
                <a:ea typeface="Calibri" panose="020F0502020204030204" pitchFamily="34" charset="0"/>
              </a:rPr>
              <a:t>પરંતુ </a:t>
            </a:r>
            <a:r>
              <a:rPr lang="gu-IN" dirty="0">
                <a:latin typeface="Calibri" panose="020F0502020204030204" pitchFamily="34" charset="0"/>
                <a:ea typeface="Calibri" panose="020F0502020204030204" pitchFamily="34" charset="0"/>
              </a:rPr>
              <a:t>ચાર - પાંચ વાર થોડું- થોડું ભોજન કરવું </a:t>
            </a:r>
            <a:r>
              <a:rPr lang="gu-IN" dirty="0" smtClean="0">
                <a:latin typeface="Calibri" panose="020F0502020204030204" pitchFamily="34" charset="0"/>
                <a:ea typeface="Calibri" panose="020F0502020204030204" pitchFamily="34" charset="0"/>
              </a:rPr>
              <a:t>ભોજનમાં </a:t>
            </a:r>
            <a:r>
              <a:rPr lang="gu-IN" dirty="0">
                <a:latin typeface="Calibri" panose="020F0502020204030204" pitchFamily="34" charset="0"/>
                <a:ea typeface="Calibri" panose="020F0502020204030204" pitchFamily="34" charset="0"/>
              </a:rPr>
              <a:t>દૂધ જેટલું વધારે </a:t>
            </a:r>
            <a:r>
              <a:rPr lang="gu-IN" dirty="0" smtClean="0">
                <a:latin typeface="Calibri" panose="020F0502020204030204" pitchFamily="34" charset="0"/>
                <a:ea typeface="Calibri" panose="020F0502020204030204" pitchFamily="34" charset="0"/>
              </a:rPr>
              <a:t>હશે. તેટલું </a:t>
            </a:r>
            <a:r>
              <a:rPr lang="gu-IN" dirty="0">
                <a:latin typeface="Calibri" panose="020F0502020204030204" pitchFamily="34" charset="0"/>
                <a:ea typeface="Calibri" panose="020F0502020204030204" pitchFamily="34" charset="0"/>
              </a:rPr>
              <a:t>ક્ષમના રોગ માટે સારું છે દિવસ માં </a:t>
            </a:r>
            <a:r>
              <a:rPr lang="en-US" sz="2400" dirty="0">
                <a:latin typeface="Calibri" panose="020F0502020204030204" pitchFamily="34" charset="0"/>
                <a:ea typeface="Calibri" panose="020F0502020204030204" pitchFamily="34" charset="0"/>
                <a:cs typeface="Mangal" panose="02040503050203030202" pitchFamily="18" charset="0"/>
              </a:rPr>
              <a:t>10-15 </a:t>
            </a:r>
            <a:r>
              <a:rPr lang="gu-IN" dirty="0">
                <a:latin typeface="Calibri" panose="020F0502020204030204" pitchFamily="34" charset="0"/>
                <a:ea typeface="Calibri" panose="020F0502020204030204" pitchFamily="34" charset="0"/>
              </a:rPr>
              <a:t>વાર દૂધ પણ </a:t>
            </a:r>
            <a:r>
              <a:rPr lang="en-US" sz="2400" dirty="0">
                <a:latin typeface="Calibri" panose="020F0502020204030204" pitchFamily="34" charset="0"/>
                <a:ea typeface="Calibri" panose="020F0502020204030204" pitchFamily="34" charset="0"/>
                <a:cs typeface="Mangal" panose="02040503050203030202" pitchFamily="18" charset="0"/>
              </a:rPr>
              <a:t>100-100 </a:t>
            </a:r>
            <a:r>
              <a:rPr lang="gu-IN" dirty="0">
                <a:latin typeface="Calibri" panose="020F0502020204030204" pitchFamily="34" charset="0"/>
                <a:ea typeface="Calibri" panose="020F0502020204030204" pitchFamily="34" charset="0"/>
              </a:rPr>
              <a:t>ગ્રામ જેટલું પીવું એકી સાથે બધું દૂધ </a:t>
            </a:r>
            <a:r>
              <a:rPr lang="gu-IN" dirty="0" smtClean="0">
                <a:latin typeface="Calibri" panose="020F0502020204030204" pitchFamily="34" charset="0"/>
                <a:ea typeface="Calibri" panose="020F0502020204030204" pitchFamily="34" charset="0"/>
              </a:rPr>
              <a:t>પણ </a:t>
            </a:r>
            <a:r>
              <a:rPr lang="gu-IN" dirty="0">
                <a:latin typeface="Calibri" panose="020F0502020204030204" pitchFamily="34" charset="0"/>
                <a:ea typeface="Calibri" panose="020F0502020204030204" pitchFamily="34" charset="0"/>
              </a:rPr>
              <a:t>પીવું </a:t>
            </a:r>
            <a:r>
              <a:rPr lang="gu-IN" dirty="0" smtClean="0">
                <a:latin typeface="Calibri" panose="020F0502020204030204" pitchFamily="34" charset="0"/>
                <a:ea typeface="Calibri" panose="020F0502020204030204" pitchFamily="34" charset="0"/>
              </a:rPr>
              <a:t>નહિ. કારણકે  ક્ષય </a:t>
            </a:r>
            <a:r>
              <a:rPr lang="gu-IN" dirty="0">
                <a:latin typeface="Calibri" panose="020F0502020204030204" pitchFamily="34" charset="0"/>
                <a:ea typeface="Calibri" panose="020F0502020204030204" pitchFamily="34" charset="0"/>
              </a:rPr>
              <a:t>રોગીએ અજીર્ણ ( </a:t>
            </a:r>
            <a:r>
              <a:rPr lang="gu-IN" dirty="0" smtClean="0">
                <a:latin typeface="Calibri" panose="020F0502020204030204" pitchFamily="34" charset="0"/>
                <a:ea typeface="Calibri" panose="020F0502020204030204" pitchFamily="34" charset="0"/>
              </a:rPr>
              <a:t>અપચો) </a:t>
            </a:r>
            <a:r>
              <a:rPr lang="gu-IN" dirty="0">
                <a:latin typeface="Calibri" panose="020F0502020204030204" pitchFamily="34" charset="0"/>
                <a:ea typeface="Calibri" panose="020F0502020204030204" pitchFamily="34" charset="0"/>
              </a:rPr>
              <a:t>ન થાય તે ખાસ </a:t>
            </a:r>
            <a:r>
              <a:rPr lang="gu-IN" dirty="0" smtClean="0">
                <a:latin typeface="Calibri" panose="020F0502020204030204" pitchFamily="34" charset="0"/>
                <a:ea typeface="Calibri" panose="020F0502020204030204" pitchFamily="34" charset="0"/>
              </a:rPr>
              <a:t>ધ્યાનમાં રાખવું જોઇએ. </a:t>
            </a:r>
          </a:p>
          <a:p>
            <a:pPr>
              <a:lnSpc>
                <a:spcPct val="107000"/>
              </a:lnSpc>
              <a:spcAft>
                <a:spcPts val="800"/>
              </a:spcAft>
            </a:pPr>
            <a:r>
              <a:rPr lang="gu-IN" dirty="0" smtClean="0">
                <a:latin typeface="Calibri" panose="020F0502020204030204" pitchFamily="34" charset="0"/>
                <a:ea typeface="Calibri" panose="020F0502020204030204" pitchFamily="34" charset="0"/>
              </a:rPr>
              <a:t>સ્ત્રીસંગ </a:t>
            </a:r>
            <a:r>
              <a:rPr lang="gu-IN" dirty="0">
                <a:latin typeface="Calibri" panose="020F0502020204030204" pitchFamily="34" charset="0"/>
                <a:ea typeface="Calibri" panose="020F0502020204030204" pitchFamily="34" charset="0"/>
              </a:rPr>
              <a:t>ન કરવો અને તમાકુનું સેવન ન કર્યું ક્ષય રોગી માટે </a:t>
            </a:r>
            <a:r>
              <a:rPr lang="gu-IN" dirty="0" smtClean="0">
                <a:latin typeface="Calibri" panose="020F0502020204030204" pitchFamily="34" charset="0"/>
                <a:ea typeface="Calibri" panose="020F0502020204030204" pitchFamily="34" charset="0"/>
              </a:rPr>
              <a:t>વધુ પ્રમાણમાં ફળ ખાવાએ </a:t>
            </a:r>
            <a:r>
              <a:rPr lang="gu-IN" dirty="0">
                <a:latin typeface="Calibri" panose="020F0502020204030204" pitchFamily="34" charset="0"/>
                <a:ea typeface="Calibri" panose="020F0502020204030204" pitchFamily="34" charset="0"/>
              </a:rPr>
              <a:t>ગુણકારી </a:t>
            </a:r>
            <a:r>
              <a:rPr lang="gu-IN" dirty="0" smtClean="0">
                <a:latin typeface="Calibri" panose="020F0502020204030204" pitchFamily="34" charset="0"/>
                <a:ea typeface="Calibri" panose="020F0502020204030204" pitchFamily="34" charset="0"/>
              </a:rPr>
              <a:t>છે.</a:t>
            </a:r>
          </a:p>
          <a:p>
            <a:pPr>
              <a:lnSpc>
                <a:spcPct val="107000"/>
              </a:lnSpc>
              <a:spcAft>
                <a:spcPts val="800"/>
              </a:spcAft>
            </a:pPr>
            <a:endParaRPr lang="gu-IN" dirty="0">
              <a:latin typeface="Calibri" panose="020F0502020204030204" pitchFamily="34" charset="0"/>
              <a:ea typeface="Calibri" panose="020F0502020204030204" pitchFamily="34" charset="0"/>
            </a:endParaRPr>
          </a:p>
          <a:p>
            <a:pPr>
              <a:lnSpc>
                <a:spcPct val="107000"/>
              </a:lnSpc>
              <a:spcAft>
                <a:spcPts val="800"/>
              </a:spcAft>
            </a:pPr>
            <a:r>
              <a:rPr lang="gu-IN" dirty="0" smtClean="0">
                <a:latin typeface="Calibri" panose="020F0502020204030204" pitchFamily="34" charset="0"/>
                <a:ea typeface="Calibri" panose="020F0502020204030204" pitchFamily="34" charset="0"/>
              </a:rPr>
              <a:t>‘કફની પ્રધાનતા વાળા વાયુ ઇત્યાદિ દોષોથી રસાદી ધાતુઓ વહેનારી નળીઑ બંધ થઇ જતા ધાતુઑનો અનુલોમ ક્ષય થાય છે.’</a:t>
            </a:r>
          </a:p>
          <a:p>
            <a:pPr>
              <a:lnSpc>
                <a:spcPct val="107000"/>
              </a:lnSpc>
              <a:spcAft>
                <a:spcPts val="800"/>
              </a:spcAft>
            </a:pPr>
            <a:r>
              <a:rPr lang="gu-IN" dirty="0" smtClean="0">
                <a:latin typeface="Calibri" panose="020F0502020204030204" pitchFamily="34" charset="0"/>
                <a:ea typeface="Calibri" panose="020F0502020204030204" pitchFamily="34" charset="0"/>
              </a:rPr>
              <a:t>‘અત્યંત સ્રીસંગના કારણે શુક્રધાતુનો ક્ષય થઈ  ઉતરોતર ધાતુઓનો પ્રતિલોમ</a:t>
            </a:r>
            <a:r>
              <a:rPr lang="gu-IN" sz="1400" dirty="0" smtClean="0">
                <a:latin typeface="Calibri" panose="020F0502020204030204" pitchFamily="34" charset="0"/>
                <a:ea typeface="Calibri" panose="020F0502020204030204" pitchFamily="34" charset="0"/>
              </a:rPr>
              <a:t> </a:t>
            </a:r>
            <a:r>
              <a:rPr lang="gu-IN" dirty="0" smtClean="0">
                <a:latin typeface="Calibri" panose="020F0502020204030204" pitchFamily="34" charset="0"/>
                <a:ea typeface="Calibri" panose="020F0502020204030204" pitchFamily="34" charset="0"/>
              </a:rPr>
              <a:t>ક્ષય થાય છે તેને પ્રતિલોમ ક્ષય કહેવામાં આવે છે.</a:t>
            </a:r>
            <a:r>
              <a:rPr lang="gu-IN" sz="2400" dirty="0" smtClean="0">
                <a:latin typeface="Calibri" panose="020F0502020204030204" pitchFamily="34" charset="0"/>
                <a:ea typeface="Calibri" panose="020F0502020204030204" pitchFamily="34" charset="0"/>
              </a:rPr>
              <a:t>  </a:t>
            </a:r>
            <a:endParaRPr lang="en-US" sz="2400" dirty="0">
              <a:latin typeface="Calibri" panose="020F0502020204030204" pitchFamily="34" charset="0"/>
              <a:ea typeface="Calibri" panose="020F0502020204030204" pitchFamily="34" charset="0"/>
              <a:cs typeface="Mangal" panose="02040503050203030202" pitchFamily="18" charset="0"/>
            </a:endParaRPr>
          </a:p>
          <a:p>
            <a:pPr>
              <a:lnSpc>
                <a:spcPct val="107000"/>
              </a:lnSpc>
              <a:spcAft>
                <a:spcPts val="800"/>
              </a:spcAft>
            </a:pPr>
            <a:endParaRPr lang="en-US" dirty="0">
              <a:latin typeface="Calibri" panose="020F0502020204030204" pitchFamily="34" charset="0"/>
              <a:ea typeface="Calibri" panose="020F0502020204030204" pitchFamily="34" charset="0"/>
              <a:cs typeface="Mangal" panose="02040503050203030202" pitchFamily="18" charset="0"/>
            </a:endParaRPr>
          </a:p>
        </p:txBody>
      </p:sp>
    </p:spTree>
    <p:extLst>
      <p:ext uri="{BB962C8B-B14F-4D97-AF65-F5344CB8AC3E}">
        <p14:creationId xmlns="" xmlns:p14="http://schemas.microsoft.com/office/powerpoint/2010/main" val="124614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 calcmode="lin" valueType="num">
                                      <p:cBhvr additive="base">
                                        <p:cTn id="1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additive="base">
                                        <p:cTn id="21"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 calcmode="lin" valueType="num">
                                      <p:cBhvr additive="base">
                                        <p:cTn id="27"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anim calcmode="lin" valueType="num">
                                      <p:cBhvr additive="base">
                                        <p:cTn id="31"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
                                            <p:txEl>
                                              <p:pRg st="8" end="8"/>
                                            </p:txEl>
                                          </p:spTgt>
                                        </p:tgtEl>
                                        <p:attrNameLst>
                                          <p:attrName>style.visibility</p:attrName>
                                        </p:attrNameLst>
                                      </p:cBhvr>
                                      <p:to>
                                        <p:strVal val="visible"/>
                                      </p:to>
                                    </p:set>
                                    <p:anim calcmode="lin" valueType="num">
                                      <p:cBhvr additive="base">
                                        <p:cTn id="37"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
                                            <p:txEl>
                                              <p:pRg st="9" end="9"/>
                                            </p:txEl>
                                          </p:spTgt>
                                        </p:tgtEl>
                                        <p:attrNameLst>
                                          <p:attrName>style.visibility</p:attrName>
                                        </p:attrNameLst>
                                      </p:cBhvr>
                                      <p:to>
                                        <p:strVal val="visible"/>
                                      </p:to>
                                    </p:set>
                                    <p:anim calcmode="lin" valueType="num">
                                      <p:cBhvr additive="base">
                                        <p:cTn id="43"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6141</TotalTime>
  <Words>1255</Words>
  <Application>Microsoft Office PowerPoint</Application>
  <PresentationFormat>Custom</PresentationFormat>
  <Paragraphs>163</Paragraphs>
  <Slides>30</Slides>
  <Notes>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 ક્ષયના કારણો , લક્ષણો અને સારવારઃ  </vt:lpstr>
      <vt:lpstr>ક્ષયના કારણો , લક્ષણો અને સારવારઃ  </vt:lpstr>
      <vt:lpstr>ટી.બી. ( TUBERCULOSIS)</vt:lpstr>
      <vt:lpstr>Slide 4</vt:lpstr>
      <vt:lpstr>Slide 5</vt:lpstr>
      <vt:lpstr>Slide 6</vt:lpstr>
      <vt:lpstr>Slide 7</vt:lpstr>
      <vt:lpstr>• કારણો –</vt:lpstr>
      <vt:lpstr>Slide 9</vt:lpstr>
      <vt:lpstr> લક્ષણો </vt:lpstr>
      <vt:lpstr>• આયુર્વેદિક ઉપચાર :</vt:lpstr>
      <vt:lpstr> - કફમાં લોહી આવતું હોય તો અરડૂસી નો રસ મધ સાથે આપવો.</vt:lpstr>
      <vt:lpstr> - ધાતુપૌષક ઉપચાર કરવા ,  - પોષક આહાર આપવો </vt:lpstr>
      <vt:lpstr> - શિતોપલાદી ચૂર્ણ મધ સાથે આપવું ,</vt:lpstr>
      <vt:lpstr>  - સફેદ એખરાના મૂળ વાટીને બકરીના દૂધમાં આપવા  </vt:lpstr>
      <vt:lpstr>     એક ગ્લાસ બકરીના દૂધમાં એટલું જ પાણી ઉમેરી, એક ચમચી અશ્વગંધાનું ચૂર્ણ અને સાકર નાખી પાણી બળી જાય ત્યાં સુધી ઉકાળી સવાર-સાંજ ક્ષયના મુખ્ય ઔષધો સાથે પીવાથી જલદી ફાયદો થાય છે. જેમનું શરીર ખૂબ જ પાતળું-કૃશ પડી ગયું હોય તથા વજન વધતું જ ન હોય તેઓ પણ આ ઉપચાર કરી શકે.  </vt:lpstr>
      <vt:lpstr>- જવ અને ઘઉં નું ચૂર્ણ દૂધમાં બાફી તેમાં પીવુ.   - મધ અને સાકર નાખી આપવું </vt:lpstr>
      <vt:lpstr>- લસણ , સાકર અને સિંધવ સરખે ભાગે મેળવીને ચાટવું.</vt:lpstr>
      <vt:lpstr> - અરડૂસીનાં પાંદડા , અશ્વગંધા , શેરડી નું મૂળ અને સાટોડી નોં ક્રાઢો આપવો </vt:lpstr>
      <vt:lpstr>   - દ્રાક્ષાદી ચૂર્ણ આપવું - કપુરદ્દી ચુર્ણ આપવું </vt:lpstr>
      <vt:lpstr>નૈસર્ગિક ઉપચાર</vt:lpstr>
      <vt:lpstr>યોગીક સારવાર  </vt:lpstr>
      <vt:lpstr>                   </vt:lpstr>
      <vt:lpstr>      </vt:lpstr>
      <vt:lpstr>પ્રાણાયામ</vt:lpstr>
      <vt:lpstr>Slide 26</vt:lpstr>
      <vt:lpstr>ષટકર્મ</vt:lpstr>
      <vt:lpstr>Slide 28</vt:lpstr>
      <vt:lpstr>Slide 29</vt:lpstr>
      <vt:lpstr>મુદ્રા,બંધ</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MAA</dc:creator>
  <cp:lastModifiedBy>Dr. Janakisharan Acharya</cp:lastModifiedBy>
  <cp:revision>71</cp:revision>
  <dcterms:created xsi:type="dcterms:W3CDTF">2021-03-06T10:20:23Z</dcterms:created>
  <dcterms:modified xsi:type="dcterms:W3CDTF">2021-04-03T17:32:13Z</dcterms:modified>
</cp:coreProperties>
</file>